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5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4" r:id="rId18"/>
    <p:sldId id="260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B2A9"/>
    <a:srgbClr val="6C78B9"/>
    <a:srgbClr val="96989A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3614B1-10E4-4AE0-8408-D2D680F7E3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02E5F0A-9096-4969-A5E2-D9AC2A4CD1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D95BBAC-C795-454F-8F52-A563480D3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AE03F-4B16-4C40-AC8B-9E28C80C47FF}" type="datetimeFigureOut">
              <a:rPr lang="ru-RU" smtClean="0"/>
              <a:t>17.06.2021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8385E17-AB31-4571-BC00-311A72258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63724E7-9426-464F-8638-1FF981F05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30FD-B86C-497D-AACA-7EABC1FF65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844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D1C848-C68C-4E8F-A1D0-CE1E00A50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66ABE40-0C55-4A23-92DC-FD8D8CDE26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7B3964B-2704-4FA3-B63C-AA3A3C5CB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AE03F-4B16-4C40-AC8B-9E28C80C47FF}" type="datetimeFigureOut">
              <a:rPr lang="ru-RU" smtClean="0"/>
              <a:t>17.06.2021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5937958-18FD-4DE6-9A4C-EA085848A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5952C63-1422-425E-A545-FF4DBD005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30FD-B86C-497D-AACA-7EABC1FF65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699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A0FA986-84DE-4AC6-8C8F-36B15A5D0D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CC2EB82-C7DC-4D8B-A7A6-0830CA31E5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9A06EE6-1288-40AD-8635-0B0C3D77A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AE03F-4B16-4C40-AC8B-9E28C80C47FF}" type="datetimeFigureOut">
              <a:rPr lang="ru-RU" smtClean="0"/>
              <a:t>17.06.2021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EEA7F6B-2F03-44AC-AE52-9A6B478B2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0DDBE68-99EA-4AD0-9E7D-3B55077F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30FD-B86C-497D-AACA-7EABC1FF65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610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112AE8-1D08-4B24-A97F-48C6F2A9C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CA48C17-7CEC-43D4-A2F3-72330148AA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F94234-9D00-4645-B660-D072CC2AB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AE03F-4B16-4C40-AC8B-9E28C80C47FF}" type="datetimeFigureOut">
              <a:rPr lang="ru-RU" smtClean="0"/>
              <a:t>17.06.2021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E2909FF-DB0D-4CC6-A12A-14699BD79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0C354C3-3364-49DB-B8B7-489076B24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30FD-B86C-497D-AACA-7EABC1FF65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279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3F5097-4586-4092-9693-58B02E4C6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9B7949C-9390-4766-A897-7BFFBBCE50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DAAB268-1C58-4D81-B3A6-BFD19BE01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AE03F-4B16-4C40-AC8B-9E28C80C47FF}" type="datetimeFigureOut">
              <a:rPr lang="ru-RU" smtClean="0"/>
              <a:t>17.06.2021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C2ACB75-142B-4250-A5E7-0215D7E84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121BE3-BEDD-4A48-9145-B77E12A94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30FD-B86C-497D-AACA-7EABC1FF65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301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50566A-3F03-4706-97D1-8309A3CEC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083898C-F87F-4D58-A4CC-B9AFA77C58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495F429-CE23-4145-A068-D0D4C077FE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F1D32CA-E0A5-4D1E-904A-52515FB1A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AE03F-4B16-4C40-AC8B-9E28C80C47FF}" type="datetimeFigureOut">
              <a:rPr lang="ru-RU" smtClean="0"/>
              <a:t>17.06.2021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AFE7248-CA92-4B3B-8DF5-9ACE63D74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19ADA61-6B5E-45B0-A2E8-1D2B7C49F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30FD-B86C-497D-AACA-7EABC1FF65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110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0A2853-3FEE-4272-BD85-3564D1542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CF15E83-8F57-45C9-A36A-0FE0A1188D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31F0619-01A9-46DE-819D-DB75F28CF3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0CB0032-EDEA-4E36-AC45-E882D5F309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0DF7915-B851-4E32-840A-A9E9EC44C8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2BDF5C7-830A-4A7B-9D01-6E22747F6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AE03F-4B16-4C40-AC8B-9E28C80C47FF}" type="datetimeFigureOut">
              <a:rPr lang="ru-RU" smtClean="0"/>
              <a:t>17.06.2021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8A6B670-428E-4438-9D87-CADED85FD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E418B8C-4544-4740-BFA4-3FE144B77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30FD-B86C-497D-AACA-7EABC1FF65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432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E21FB9-5902-4900-9C9A-AC2A97157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70E2C49-F2C0-4C64-A3DA-B9BF97A2E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AE03F-4B16-4C40-AC8B-9E28C80C47FF}" type="datetimeFigureOut">
              <a:rPr lang="ru-RU" smtClean="0"/>
              <a:t>17.06.2021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8E965E0-2654-4C20-AEF5-64090C415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AD63743-24E2-4952-A918-18BC0DDEE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30FD-B86C-497D-AACA-7EABC1FF65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11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87E381A-CE7F-497C-B912-00CF83CEC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AE03F-4B16-4C40-AC8B-9E28C80C47FF}" type="datetimeFigureOut">
              <a:rPr lang="ru-RU" smtClean="0"/>
              <a:t>17.06.2021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2A8B9AA-27EF-458F-ACFB-F7EA9AA2E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F7C9B98-3862-4CBC-9EED-2C96467B6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30FD-B86C-497D-AACA-7EABC1FF65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43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11677C-9DDF-4181-AF9B-493ACF9E0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D5E9075-AF91-49FC-A488-C75B5E0CD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45AE937-84EC-40C9-99B8-17158AA1D1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9CA04D3-D5F8-4353-91B6-4D152B308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AE03F-4B16-4C40-AC8B-9E28C80C47FF}" type="datetimeFigureOut">
              <a:rPr lang="ru-RU" smtClean="0"/>
              <a:t>17.06.2021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6B7BC70-C88B-4B45-8AEE-708C38164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703CFCD-A2CC-49C4-9084-5D0561D49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30FD-B86C-497D-AACA-7EABC1FF65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793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BF81B5-BD53-4105-BFEF-8FC9EA889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10F3A92-6F77-478B-8F97-FF147BD34D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38D4CCC-5FDD-44A3-B6E9-C61ABE91AA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88F76AC-28FB-4CAE-BE09-2CA901A2D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AE03F-4B16-4C40-AC8B-9E28C80C47FF}" type="datetimeFigureOut">
              <a:rPr lang="ru-RU" smtClean="0"/>
              <a:t>17.06.2021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A5D7369-C6A8-477F-81FA-3A54FB6D6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9B7256E-F327-41F7-818F-4D5C4E1C4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30FD-B86C-497D-AACA-7EABC1FF65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052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D5E6827-8902-40EE-A772-C58FA1B1C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85583F1-B217-4020-B958-B02915B13B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B43A33C-EC30-46BF-B778-4740C6F0B2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AE03F-4B16-4C40-AC8B-9E28C80C47FF}" type="datetimeFigureOut">
              <a:rPr lang="ru-RU" smtClean="0"/>
              <a:t>17.06.2021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ACA8E38-5C27-4FE9-B4D8-C9C8F899D1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FBE430F-9B75-42FF-A20E-51927B43C4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330FD-B86C-497D-AACA-7EABC1FF65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049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svg"/><Relationship Id="rId3" Type="http://schemas.openxmlformats.org/officeDocument/2006/relationships/image" Target="../media/image26.jpeg"/><Relationship Id="rId7" Type="http://schemas.openxmlformats.org/officeDocument/2006/relationships/image" Target="../media/image37.png"/><Relationship Id="rId12" Type="http://schemas.openxmlformats.org/officeDocument/2006/relationships/image" Target="../media/image6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svg"/><Relationship Id="rId11" Type="http://schemas.openxmlformats.org/officeDocument/2006/relationships/image" Target="../media/image39.png"/><Relationship Id="rId5" Type="http://schemas.openxmlformats.org/officeDocument/2006/relationships/image" Target="../media/image36.png"/><Relationship Id="rId10" Type="http://schemas.openxmlformats.org/officeDocument/2006/relationships/image" Target="../media/image63.svg"/><Relationship Id="rId4" Type="http://schemas.openxmlformats.org/officeDocument/2006/relationships/image" Target="../media/image31.jpeg"/><Relationship Id="rId9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svg"/><Relationship Id="rId3" Type="http://schemas.openxmlformats.org/officeDocument/2006/relationships/image" Target="../media/image26.jpeg"/><Relationship Id="rId7" Type="http://schemas.openxmlformats.org/officeDocument/2006/relationships/image" Target="../media/image41.png"/><Relationship Id="rId12" Type="http://schemas.openxmlformats.org/officeDocument/2006/relationships/image" Target="../media/image59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svg"/><Relationship Id="rId11" Type="http://schemas.openxmlformats.org/officeDocument/2006/relationships/image" Target="../media/image43.png"/><Relationship Id="rId5" Type="http://schemas.openxmlformats.org/officeDocument/2006/relationships/image" Target="../media/image40.png"/><Relationship Id="rId10" Type="http://schemas.openxmlformats.org/officeDocument/2006/relationships/image" Target="../media/image57.svg"/><Relationship Id="rId4" Type="http://schemas.openxmlformats.org/officeDocument/2006/relationships/image" Target="../media/image31.jpeg"/><Relationship Id="rId9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5.png"/><Relationship Id="rId4" Type="http://schemas.openxmlformats.org/officeDocument/2006/relationships/image" Target="../media/image5.svg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3.svg"/><Relationship Id="rId4" Type="http://schemas.openxmlformats.org/officeDocument/2006/relationships/image" Target="../media/image9.png"/><Relationship Id="rId9" Type="http://schemas.openxmlformats.org/officeDocument/2006/relationships/image" Target="../media/image17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22.sv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20.svg"/><Relationship Id="rId4" Type="http://schemas.openxmlformats.org/officeDocument/2006/relationships/image" Target="../media/image13.png"/><Relationship Id="rId9" Type="http://schemas.openxmlformats.org/officeDocument/2006/relationships/image" Target="../media/image2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9.sv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7.sv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.png"/><Relationship Id="rId7" Type="http://schemas.openxmlformats.org/officeDocument/2006/relationships/image" Target="../media/image24.sv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32.svg"/><Relationship Id="rId4" Type="http://schemas.openxmlformats.org/officeDocument/2006/relationships/image" Target="../media/image20.png"/><Relationship Id="rId9" Type="http://schemas.openxmlformats.org/officeDocument/2006/relationships/image" Target="../media/image34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12" Type="http://schemas.openxmlformats.org/officeDocument/2006/relationships/image" Target="../media/image2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svg"/><Relationship Id="rId11" Type="http://schemas.openxmlformats.org/officeDocument/2006/relationships/image" Target="../media/image26.jpeg"/><Relationship Id="rId5" Type="http://schemas.openxmlformats.org/officeDocument/2006/relationships/image" Target="../media/image23.png"/><Relationship Id="rId10" Type="http://schemas.openxmlformats.org/officeDocument/2006/relationships/image" Target="../media/image42.svg"/><Relationship Id="rId4" Type="http://schemas.openxmlformats.org/officeDocument/2006/relationships/image" Target="../media/image36.sv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sv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3" Type="http://schemas.openxmlformats.org/officeDocument/2006/relationships/image" Target="../media/image26.jpeg"/><Relationship Id="rId7" Type="http://schemas.openxmlformats.org/officeDocument/2006/relationships/image" Target="../media/image33.png"/><Relationship Id="rId12" Type="http://schemas.openxmlformats.org/officeDocument/2006/relationships/image" Target="../media/image57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svg"/><Relationship Id="rId11" Type="http://schemas.openxmlformats.org/officeDocument/2006/relationships/image" Target="../media/image35.png"/><Relationship Id="rId5" Type="http://schemas.openxmlformats.org/officeDocument/2006/relationships/image" Target="../media/image32.png"/><Relationship Id="rId10" Type="http://schemas.openxmlformats.org/officeDocument/2006/relationships/image" Target="../media/image55.svg"/><Relationship Id="rId4" Type="http://schemas.openxmlformats.org/officeDocument/2006/relationships/image" Target="../media/image31.jpeg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sky, outdoor&#10;&#10;Description automatically generated">
            <a:extLst>
              <a:ext uri="{FF2B5EF4-FFF2-40B4-BE49-F238E27FC236}">
                <a16:creationId xmlns:a16="http://schemas.microsoft.com/office/drawing/2014/main" xmlns="" id="{B5864929-05AC-4638-B6DD-8858127815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256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44844F-F95F-4A97-A75C-C6270C6E16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14580" y="1106541"/>
            <a:ext cx="6360160" cy="3695700"/>
          </a:xfrm>
        </p:spPr>
        <p:txBody>
          <a:bodyPr>
            <a:noAutofit/>
          </a:bodyPr>
          <a:lstStyle/>
          <a:p>
            <a:pPr algn="l"/>
            <a:r>
              <a:rPr lang="uk-UA" sz="5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РЕФОРМА МОНІТОРИНГУ ТА УПРАВЛІННЯ ЯКІСТЮ ПОВІТРЯ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2ABCBF4-7F06-470F-ABB5-04FD303713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78740" y="5033699"/>
            <a:ext cx="4754880" cy="972502"/>
          </a:xfrm>
        </p:spPr>
        <p:txBody>
          <a:bodyPr>
            <a:normAutofit/>
          </a:bodyPr>
          <a:lstStyle/>
          <a:p>
            <a:pPr algn="l"/>
            <a:r>
              <a:rPr lang="uk-UA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Постанова Уряду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9BD23AA-A957-4C44-BDA4-75EF0BDDA718}"/>
              </a:ext>
            </a:extLst>
          </p:cNvPr>
          <p:cNvSpPr/>
          <p:nvPr/>
        </p:nvSpPr>
        <p:spPr>
          <a:xfrm>
            <a:off x="5577140" y="4901301"/>
            <a:ext cx="4551681" cy="72136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9B226DB0-34AC-4F8C-8AF9-D4C3C4F06FCA}"/>
              </a:ext>
            </a:extLst>
          </p:cNvPr>
          <p:cNvSpPr/>
          <p:nvPr/>
        </p:nvSpPr>
        <p:spPr>
          <a:xfrm>
            <a:off x="5100035" y="1146219"/>
            <a:ext cx="48204" cy="34724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47F9538-0E83-479A-9356-BEB67E8A6D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560" y="864514"/>
            <a:ext cx="3932876" cy="927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870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08A35AA-8E38-4737-B773-AF28A79DCF89}"/>
              </a:ext>
            </a:extLst>
          </p:cNvPr>
          <p:cNvSpPr txBox="1"/>
          <p:nvPr/>
        </p:nvSpPr>
        <p:spPr>
          <a:xfrm>
            <a:off x="1145816" y="231806"/>
            <a:ext cx="3002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1CB2A9"/>
                </a:solidFill>
                <a:latin typeface="Century Gothic" panose="020B0502020202020204" pitchFamily="34" charset="0"/>
              </a:rPr>
              <a:t>КЛЮЧОВІ НОВАЦІЇ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69CC96C-2A3D-4885-9300-888F1FDD65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62" y="208770"/>
            <a:ext cx="514889" cy="50773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F8BD7A0A-3B05-4148-BB59-56E3F87E8A11}"/>
              </a:ext>
            </a:extLst>
          </p:cNvPr>
          <p:cNvCxnSpPr>
            <a:cxnSpLocks/>
          </p:cNvCxnSpPr>
          <p:nvPr/>
        </p:nvCxnSpPr>
        <p:spPr>
          <a:xfrm>
            <a:off x="1083093" y="0"/>
            <a:ext cx="0" cy="716508"/>
          </a:xfrm>
          <a:prstGeom prst="line">
            <a:avLst/>
          </a:prstGeom>
          <a:ln w="28575">
            <a:solidFill>
              <a:srgbClr val="1CB2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xmlns="" id="{36ADA94D-3BCE-4757-A072-DC4EA71D565A}"/>
              </a:ext>
            </a:extLst>
          </p:cNvPr>
          <p:cNvSpPr/>
          <p:nvPr/>
        </p:nvSpPr>
        <p:spPr>
          <a:xfrm>
            <a:off x="5628546" y="1090362"/>
            <a:ext cx="821726" cy="821724"/>
          </a:xfrm>
          <a:prstGeom prst="ellipse">
            <a:avLst/>
          </a:prstGeom>
          <a:solidFill>
            <a:srgbClr val="6C7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73CF72A4-EA5C-453E-8126-06684E1BDC8B}"/>
              </a:ext>
            </a:extLst>
          </p:cNvPr>
          <p:cNvCxnSpPr>
            <a:cxnSpLocks/>
          </p:cNvCxnSpPr>
          <p:nvPr/>
        </p:nvCxnSpPr>
        <p:spPr>
          <a:xfrm>
            <a:off x="5174677" y="2015544"/>
            <a:ext cx="1729464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918E45E-483B-4BE0-A101-C1E951E3955A}"/>
              </a:ext>
            </a:extLst>
          </p:cNvPr>
          <p:cNvSpPr txBox="1"/>
          <p:nvPr/>
        </p:nvSpPr>
        <p:spPr>
          <a:xfrm>
            <a:off x="4124753" y="2117730"/>
            <a:ext cx="39424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6C78B9"/>
                </a:solidFill>
                <a:latin typeface="Century Gothic" panose="020B0502020202020204" pitchFamily="34" charset="0"/>
              </a:rPr>
              <a:t>ПРОГРАМИ МОНІТОРИНГУ ПОВІТРЯ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4AEF57E-9965-419C-A4F9-6DE11E1BFF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379" y="2687179"/>
            <a:ext cx="1066800" cy="10698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B5F0D9B-600C-47FA-A06C-70BE64CEE2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16821" y="2740479"/>
            <a:ext cx="1066800" cy="10698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1F6F97C-94A2-42DF-803E-55E38859DC0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671" t="45931" b="1"/>
          <a:stretch/>
        </p:blipFill>
        <p:spPr>
          <a:xfrm>
            <a:off x="5951997" y="3494761"/>
            <a:ext cx="239247" cy="65453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E6B4C1F-CACB-4083-AA22-534C1BB02C9C}"/>
              </a:ext>
            </a:extLst>
          </p:cNvPr>
          <p:cNvSpPr txBox="1"/>
          <p:nvPr/>
        </p:nvSpPr>
        <p:spPr>
          <a:xfrm>
            <a:off x="1891594" y="4149298"/>
            <a:ext cx="20496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entury Gothic" panose="020B0502020202020204" pitchFamily="34" charset="0"/>
              </a:rPr>
              <a:t>для кожної зони та агломерації на 5 років</a:t>
            </a:r>
          </a:p>
          <a:p>
            <a:pPr algn="ctr"/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652C828-0EEE-4918-AF32-F68218452340}"/>
              </a:ext>
            </a:extLst>
          </p:cNvPr>
          <p:cNvSpPr txBox="1"/>
          <p:nvPr/>
        </p:nvSpPr>
        <p:spPr>
          <a:xfrm>
            <a:off x="4828790" y="4711804"/>
            <a:ext cx="25234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entury Gothic" panose="020B0502020202020204" pitchFamily="34" charset="0"/>
              </a:rPr>
              <a:t>готують органи управління якістю повітря разом з дорадчими комісіями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DE996CB-D762-4298-A9C5-8CE1BC40FAE3}"/>
              </a:ext>
            </a:extLst>
          </p:cNvPr>
          <p:cNvSpPr txBox="1"/>
          <p:nvPr/>
        </p:nvSpPr>
        <p:spPr>
          <a:xfrm>
            <a:off x="8196192" y="4131368"/>
            <a:ext cx="23426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entury Gothic" panose="020B0502020202020204" pitchFamily="34" charset="0"/>
              </a:rPr>
              <a:t>забезпечують узгодженість дій суб'єктів моніторингу, модернізації системи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43EA1720-B49D-4BD5-9C72-EABD6B30E771}"/>
              </a:ext>
            </a:extLst>
          </p:cNvPr>
          <p:cNvCxnSpPr>
            <a:cxnSpLocks/>
          </p:cNvCxnSpPr>
          <p:nvPr/>
        </p:nvCxnSpPr>
        <p:spPr>
          <a:xfrm>
            <a:off x="2219518" y="6370351"/>
            <a:ext cx="7752965" cy="33499"/>
          </a:xfrm>
          <a:prstGeom prst="line">
            <a:avLst/>
          </a:prstGeom>
          <a:ln>
            <a:solidFill>
              <a:srgbClr val="1CB2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Graphic 25" descr="Hourglass">
            <a:extLst>
              <a:ext uri="{FF2B5EF4-FFF2-40B4-BE49-F238E27FC236}">
                <a16:creationId xmlns:a16="http://schemas.microsoft.com/office/drawing/2014/main" xmlns="" id="{96260F89-123C-4C59-BBF8-CC0A87EA5E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694209" y="3635599"/>
            <a:ext cx="457953" cy="457953"/>
          </a:xfrm>
          <a:prstGeom prst="rect">
            <a:avLst/>
          </a:prstGeom>
        </p:spPr>
      </p:pic>
      <p:pic>
        <p:nvPicPr>
          <p:cNvPr id="28" name="Graphic 27" descr="Gears">
            <a:extLst>
              <a:ext uri="{FF2B5EF4-FFF2-40B4-BE49-F238E27FC236}">
                <a16:creationId xmlns:a16="http://schemas.microsoft.com/office/drawing/2014/main" xmlns="" id="{E6921FEC-7A2D-462F-AB16-21F2A35693F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5840891" y="4250207"/>
            <a:ext cx="499255" cy="499255"/>
          </a:xfrm>
          <a:prstGeom prst="rect">
            <a:avLst/>
          </a:prstGeom>
        </p:spPr>
      </p:pic>
      <p:pic>
        <p:nvPicPr>
          <p:cNvPr id="30" name="Graphic 29" descr="Bullseye">
            <a:extLst>
              <a:ext uri="{FF2B5EF4-FFF2-40B4-BE49-F238E27FC236}">
                <a16:creationId xmlns:a16="http://schemas.microsoft.com/office/drawing/2014/main" xmlns="" id="{D8E4E165-F1EC-4379-9AFE-0AFD65D2987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9005974" y="3545206"/>
            <a:ext cx="555176" cy="555176"/>
          </a:xfrm>
          <a:prstGeom prst="rect">
            <a:avLst/>
          </a:prstGeom>
        </p:spPr>
      </p:pic>
      <p:pic>
        <p:nvPicPr>
          <p:cNvPr id="31" name="Graphic 30" descr="Checklist">
            <a:extLst>
              <a:ext uri="{FF2B5EF4-FFF2-40B4-BE49-F238E27FC236}">
                <a16:creationId xmlns:a16="http://schemas.microsoft.com/office/drawing/2014/main" xmlns="" id="{09AC35D0-6F08-465F-9BBE-8827C18045C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5740702" y="1191059"/>
            <a:ext cx="628246" cy="628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63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4" grpId="0"/>
      <p:bldP spid="16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EC53547-26DF-4DAE-8F6D-0A05F11D4C21}"/>
              </a:ext>
            </a:extLst>
          </p:cNvPr>
          <p:cNvSpPr txBox="1"/>
          <p:nvPr/>
        </p:nvSpPr>
        <p:spPr>
          <a:xfrm>
            <a:off x="1145816" y="231806"/>
            <a:ext cx="3002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1CB2A9"/>
                </a:solidFill>
                <a:latin typeface="Century Gothic" panose="020B0502020202020204" pitchFamily="34" charset="0"/>
              </a:rPr>
              <a:t>КЛЮЧОВІ НОВАЦІЇ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B4EB0CD-FDC3-4CD7-9430-D5F7232516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62" y="208770"/>
            <a:ext cx="514889" cy="50773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53429717-2418-4FFA-B8DA-DE00A0D34E99}"/>
              </a:ext>
            </a:extLst>
          </p:cNvPr>
          <p:cNvCxnSpPr>
            <a:cxnSpLocks/>
          </p:cNvCxnSpPr>
          <p:nvPr/>
        </p:nvCxnSpPr>
        <p:spPr>
          <a:xfrm>
            <a:off x="1083093" y="0"/>
            <a:ext cx="0" cy="716508"/>
          </a:xfrm>
          <a:prstGeom prst="line">
            <a:avLst/>
          </a:prstGeom>
          <a:ln w="28575">
            <a:solidFill>
              <a:srgbClr val="1CB2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xmlns="" id="{97BE66E9-53E7-4D70-98FE-B102C95FA1CA}"/>
              </a:ext>
            </a:extLst>
          </p:cNvPr>
          <p:cNvSpPr/>
          <p:nvPr/>
        </p:nvSpPr>
        <p:spPr>
          <a:xfrm>
            <a:off x="5628546" y="1090362"/>
            <a:ext cx="821726" cy="821724"/>
          </a:xfrm>
          <a:prstGeom prst="ellipse">
            <a:avLst/>
          </a:prstGeom>
          <a:solidFill>
            <a:srgbClr val="6C7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9B123089-E9E0-48F1-A642-84BAEDB3C1FD}"/>
              </a:ext>
            </a:extLst>
          </p:cNvPr>
          <p:cNvCxnSpPr>
            <a:cxnSpLocks/>
          </p:cNvCxnSpPr>
          <p:nvPr/>
        </p:nvCxnSpPr>
        <p:spPr>
          <a:xfrm>
            <a:off x="5174677" y="2015544"/>
            <a:ext cx="1729464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E4C368A-F68C-424D-B06E-58E7D3BAF20E}"/>
              </a:ext>
            </a:extLst>
          </p:cNvPr>
          <p:cNvSpPr txBox="1"/>
          <p:nvPr/>
        </p:nvSpPr>
        <p:spPr>
          <a:xfrm>
            <a:off x="4124753" y="2117730"/>
            <a:ext cx="39424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6C78B9"/>
                </a:solidFill>
                <a:latin typeface="Century Gothic" panose="020B0502020202020204" pitchFamily="34" charset="0"/>
              </a:rPr>
              <a:t>ПЛАНИ ЯКОСТІ ПОВІТРЯ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C448421-DD53-4846-9F20-F7198E0C59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379" y="2687179"/>
            <a:ext cx="1066800" cy="10698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6FE9CF4-6DB8-4904-931C-95654F56CE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16821" y="2740479"/>
            <a:ext cx="1066800" cy="10698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DC7BF10-A85A-4A28-BD97-1E6FDBCD4FE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671" t="45931" b="1"/>
          <a:stretch/>
        </p:blipFill>
        <p:spPr>
          <a:xfrm>
            <a:off x="5951997" y="3494761"/>
            <a:ext cx="239247" cy="65453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65A550B-E6C9-4A8D-AA49-80DDB1BB1362}"/>
              </a:ext>
            </a:extLst>
          </p:cNvPr>
          <p:cNvSpPr txBox="1"/>
          <p:nvPr/>
        </p:nvSpPr>
        <p:spPr>
          <a:xfrm>
            <a:off x="1891594" y="4149298"/>
            <a:ext cx="20496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entury Gothic" panose="020B0502020202020204" pitchFamily="34" charset="0"/>
              </a:rPr>
              <a:t>розробляються у випадку перевищення рівнів ЗР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C8924EB-BEC1-4B7F-90E7-12DA8BE464B8}"/>
              </a:ext>
            </a:extLst>
          </p:cNvPr>
          <p:cNvSpPr txBox="1"/>
          <p:nvPr/>
        </p:nvSpPr>
        <p:spPr>
          <a:xfrm>
            <a:off x="4618481" y="4748455"/>
            <a:ext cx="29440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entury Gothic" panose="020B0502020202020204" pitchFamily="34" charset="0"/>
              </a:rPr>
              <a:t>плани поліпшення якості повітря - довгострокові заходи для зниження забруднення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CFFDDE0-AF36-450E-A5AA-83A5A2D337E4}"/>
              </a:ext>
            </a:extLst>
          </p:cNvPr>
          <p:cNvSpPr txBox="1"/>
          <p:nvPr/>
        </p:nvSpPr>
        <p:spPr>
          <a:xfrm>
            <a:off x="8196192" y="4131368"/>
            <a:ext cx="23426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entury Gothic" panose="020B0502020202020204" pitchFamily="34" charset="0"/>
              </a:rPr>
              <a:t>плани дій - заходи, що можуть бути реалізовані в короткі строки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1A3A313F-B8FE-41EF-A2D0-F3363F4BE54D}"/>
              </a:ext>
            </a:extLst>
          </p:cNvPr>
          <p:cNvCxnSpPr>
            <a:cxnSpLocks/>
          </p:cNvCxnSpPr>
          <p:nvPr/>
        </p:nvCxnSpPr>
        <p:spPr>
          <a:xfrm>
            <a:off x="2219518" y="6370351"/>
            <a:ext cx="7752965" cy="33499"/>
          </a:xfrm>
          <a:prstGeom prst="line">
            <a:avLst/>
          </a:prstGeom>
          <a:ln>
            <a:solidFill>
              <a:srgbClr val="1CB2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aphic 23" descr="List">
            <a:extLst>
              <a:ext uri="{FF2B5EF4-FFF2-40B4-BE49-F238E27FC236}">
                <a16:creationId xmlns:a16="http://schemas.microsoft.com/office/drawing/2014/main" xmlns="" id="{2C4BECBD-143F-4F32-B9D0-5CF558B956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769208" y="1250347"/>
            <a:ext cx="540401" cy="540401"/>
          </a:xfrm>
          <a:prstGeom prst="rect">
            <a:avLst/>
          </a:prstGeom>
        </p:spPr>
      </p:pic>
      <p:pic>
        <p:nvPicPr>
          <p:cNvPr id="28" name="Graphic 27" descr="Document">
            <a:extLst>
              <a:ext uri="{FF2B5EF4-FFF2-40B4-BE49-F238E27FC236}">
                <a16:creationId xmlns:a16="http://schemas.microsoft.com/office/drawing/2014/main" xmlns="" id="{B6B45411-8EC3-4DBE-9C4C-A2D0A0CA6CD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697954" y="3658049"/>
            <a:ext cx="461665" cy="461665"/>
          </a:xfrm>
          <a:prstGeom prst="rect">
            <a:avLst/>
          </a:prstGeom>
        </p:spPr>
      </p:pic>
      <p:pic>
        <p:nvPicPr>
          <p:cNvPr id="29" name="Graphic 28" descr="Downward trend">
            <a:extLst>
              <a:ext uri="{FF2B5EF4-FFF2-40B4-BE49-F238E27FC236}">
                <a16:creationId xmlns:a16="http://schemas.microsoft.com/office/drawing/2014/main" xmlns="" id="{9A52BD33-D40F-4F00-847F-8F61032C021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5868222" y="4309623"/>
            <a:ext cx="444589" cy="444589"/>
          </a:xfrm>
          <a:prstGeom prst="rect">
            <a:avLst/>
          </a:prstGeom>
        </p:spPr>
      </p:pic>
      <p:pic>
        <p:nvPicPr>
          <p:cNvPr id="30" name="Graphic 29" descr="Hourglass">
            <a:extLst>
              <a:ext uri="{FF2B5EF4-FFF2-40B4-BE49-F238E27FC236}">
                <a16:creationId xmlns:a16="http://schemas.microsoft.com/office/drawing/2014/main" xmlns="" id="{AC069962-051A-4218-9E35-6D4B3D39409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9158513" y="3722752"/>
            <a:ext cx="417960" cy="41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0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CAB2878-8E40-4742-8F76-71D7C878A980}"/>
              </a:ext>
            </a:extLst>
          </p:cNvPr>
          <p:cNvSpPr txBox="1"/>
          <p:nvPr/>
        </p:nvSpPr>
        <p:spPr>
          <a:xfrm>
            <a:off x="1178336" y="222432"/>
            <a:ext cx="73956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1CB2A9"/>
                </a:solidFill>
                <a:latin typeface="Century Gothic" panose="020B0502020202020204" pitchFamily="34" charset="0"/>
              </a:rPr>
              <a:t>РОЛЬ ПІДПРИЄМСТВ, </a:t>
            </a:r>
          </a:p>
          <a:p>
            <a:r>
              <a:rPr lang="ru-RU" dirty="0">
                <a:solidFill>
                  <a:srgbClr val="1CB2A9"/>
                </a:solidFill>
                <a:latin typeface="Century Gothic" panose="020B0502020202020204" pitchFamily="34" charset="0"/>
              </a:rPr>
              <a:t>установ, організацій, діяльність яких призводить або може призвести до погіршення стану атмосферного повітря 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29EBDBCB-4209-426A-BF0D-0B7329060A5A}"/>
              </a:ext>
            </a:extLst>
          </p:cNvPr>
          <p:cNvCxnSpPr>
            <a:cxnSpLocks/>
          </p:cNvCxnSpPr>
          <p:nvPr/>
        </p:nvCxnSpPr>
        <p:spPr>
          <a:xfrm>
            <a:off x="1083093" y="0"/>
            <a:ext cx="0" cy="716508"/>
          </a:xfrm>
          <a:prstGeom prst="line">
            <a:avLst/>
          </a:prstGeom>
          <a:ln w="28575">
            <a:solidFill>
              <a:srgbClr val="1CB2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3659C47-11C2-4898-BAF1-6AFF84D2BD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01" y="222432"/>
            <a:ext cx="494076" cy="4940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C79FC99-A587-4FDA-B6F7-1E285D165434}"/>
              </a:ext>
            </a:extLst>
          </p:cNvPr>
          <p:cNvSpPr txBox="1"/>
          <p:nvPr/>
        </p:nvSpPr>
        <p:spPr>
          <a:xfrm>
            <a:off x="1959722" y="3270818"/>
            <a:ext cx="3188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>
                <a:solidFill>
                  <a:srgbClr val="6C78B9"/>
                </a:solidFill>
                <a:latin typeface="Century Gothic" panose="020B0502020202020204" pitchFamily="34" charset="0"/>
              </a:rPr>
              <a:t>УЧАСТЬ В СИСТЕМІ МОНІТОРИНГУ</a:t>
            </a:r>
            <a:endParaRPr lang="ru-RU" sz="3200" dirty="0">
              <a:solidFill>
                <a:srgbClr val="6C78B9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A26744F3-2C14-4898-B08A-BCEAC6707901}"/>
              </a:ext>
            </a:extLst>
          </p:cNvPr>
          <p:cNvCxnSpPr>
            <a:cxnSpLocks/>
          </p:cNvCxnSpPr>
          <p:nvPr/>
        </p:nvCxnSpPr>
        <p:spPr>
          <a:xfrm>
            <a:off x="5382227" y="2133409"/>
            <a:ext cx="0" cy="3086773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xmlns="" id="{B91D945C-6B5A-4514-AB1A-1194C9A8CEEF}"/>
              </a:ext>
            </a:extLst>
          </p:cNvPr>
          <p:cNvSpPr/>
          <p:nvPr/>
        </p:nvSpPr>
        <p:spPr>
          <a:xfrm>
            <a:off x="3620903" y="2436615"/>
            <a:ext cx="821726" cy="821724"/>
          </a:xfrm>
          <a:prstGeom prst="ellipse">
            <a:avLst/>
          </a:prstGeom>
          <a:solidFill>
            <a:srgbClr val="6C7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1BF3D8C-E190-4AF3-B7CD-1FF1A6C3670E}"/>
              </a:ext>
            </a:extLst>
          </p:cNvPr>
          <p:cNvSpPr txBox="1"/>
          <p:nvPr/>
        </p:nvSpPr>
        <p:spPr>
          <a:xfrm>
            <a:off x="5616407" y="2096063"/>
            <a:ext cx="42078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Century Gothic" panose="020B0502020202020204" pitchFamily="34" charset="0"/>
              </a:rPr>
              <a:t>можуть встановлювати пункти та вести спостереження за рівнями забруднюючих речовин та передавати дані спостережень органам управління якістю повітря та </a:t>
            </a:r>
            <a:r>
              <a:rPr lang="ru-RU" dirty="0" err="1">
                <a:latin typeface="Century Gothic" panose="020B0502020202020204" pitchFamily="34" charset="0"/>
              </a:rPr>
              <a:t>Мінприроди</a:t>
            </a:r>
            <a:r>
              <a:rPr lang="ru-RU" dirty="0">
                <a:latin typeface="Century Gothic" panose="020B0502020202020204" pitchFamily="34" charset="0"/>
              </a:rPr>
              <a:t>;</a:t>
            </a:r>
          </a:p>
          <a:p>
            <a:endParaRPr lang="ru-RU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Century Gothic" panose="020B0502020202020204" pitchFamily="34" charset="0"/>
              </a:rPr>
              <a:t>брати участь в дорадчих комісіях при органах управління якістю повітря</a:t>
            </a:r>
          </a:p>
          <a:p>
            <a:endParaRPr lang="ru-RU" dirty="0">
              <a:latin typeface="Century Gothic" panose="020B0502020202020204" pitchFamily="34" charset="0"/>
            </a:endParaRPr>
          </a:p>
        </p:txBody>
      </p:sp>
      <p:pic>
        <p:nvPicPr>
          <p:cNvPr id="11" name="Graphic 10" descr="Meeting">
            <a:extLst>
              <a:ext uri="{FF2B5EF4-FFF2-40B4-BE49-F238E27FC236}">
                <a16:creationId xmlns:a16="http://schemas.microsoft.com/office/drawing/2014/main" xmlns="" id="{9196596D-4745-440F-B5BE-1790950561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707673" y="2515374"/>
            <a:ext cx="643237" cy="643237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06069B98-F996-4C20-A136-DC246B3EF75F}"/>
              </a:ext>
            </a:extLst>
          </p:cNvPr>
          <p:cNvCxnSpPr>
            <a:cxnSpLocks/>
          </p:cNvCxnSpPr>
          <p:nvPr/>
        </p:nvCxnSpPr>
        <p:spPr>
          <a:xfrm>
            <a:off x="2219518" y="6370351"/>
            <a:ext cx="7752965" cy="33499"/>
          </a:xfrm>
          <a:prstGeom prst="line">
            <a:avLst/>
          </a:prstGeom>
          <a:ln>
            <a:solidFill>
              <a:srgbClr val="1CB2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8312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CAB2878-8E40-4742-8F76-71D7C878A980}"/>
              </a:ext>
            </a:extLst>
          </p:cNvPr>
          <p:cNvSpPr txBox="1"/>
          <p:nvPr/>
        </p:nvSpPr>
        <p:spPr>
          <a:xfrm>
            <a:off x="1178336" y="222432"/>
            <a:ext cx="73956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1CB2A9"/>
                </a:solidFill>
                <a:latin typeface="Century Gothic" panose="020B0502020202020204" pitchFamily="34" charset="0"/>
              </a:rPr>
              <a:t>РОЛЬ ПІДПРИЄМСТВ, </a:t>
            </a:r>
          </a:p>
          <a:p>
            <a:r>
              <a:rPr lang="ru-RU" dirty="0">
                <a:solidFill>
                  <a:srgbClr val="1CB2A9"/>
                </a:solidFill>
                <a:latin typeface="Century Gothic" panose="020B0502020202020204" pitchFamily="34" charset="0"/>
              </a:rPr>
              <a:t>установ, організацій, діяльність яких призводить або може призвести до погіршення стану атмосферного повітря 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29EBDBCB-4209-426A-BF0D-0B7329060A5A}"/>
              </a:ext>
            </a:extLst>
          </p:cNvPr>
          <p:cNvCxnSpPr>
            <a:cxnSpLocks/>
          </p:cNvCxnSpPr>
          <p:nvPr/>
        </p:nvCxnSpPr>
        <p:spPr>
          <a:xfrm>
            <a:off x="1083093" y="0"/>
            <a:ext cx="0" cy="716508"/>
          </a:xfrm>
          <a:prstGeom prst="line">
            <a:avLst/>
          </a:prstGeom>
          <a:ln w="28575">
            <a:solidFill>
              <a:srgbClr val="1CB2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3659C47-11C2-4898-BAF1-6AFF84D2BD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01" y="222432"/>
            <a:ext cx="494076" cy="4940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C79FC99-A587-4FDA-B6F7-1E285D165434}"/>
              </a:ext>
            </a:extLst>
          </p:cNvPr>
          <p:cNvSpPr txBox="1"/>
          <p:nvPr/>
        </p:nvSpPr>
        <p:spPr>
          <a:xfrm>
            <a:off x="1959722" y="3270818"/>
            <a:ext cx="3188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>
                <a:solidFill>
                  <a:srgbClr val="6C78B9"/>
                </a:solidFill>
                <a:latin typeface="Century Gothic" panose="020B0502020202020204" pitchFamily="34" charset="0"/>
              </a:rPr>
              <a:t>ПЕРЕЛІК ПРІОРИТЕТНИХ ЗР</a:t>
            </a:r>
            <a:endParaRPr lang="ru-RU" sz="3200" dirty="0">
              <a:solidFill>
                <a:srgbClr val="6C78B9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A26744F3-2C14-4898-B08A-BCEAC6707901}"/>
              </a:ext>
            </a:extLst>
          </p:cNvPr>
          <p:cNvCxnSpPr>
            <a:cxnSpLocks/>
          </p:cNvCxnSpPr>
          <p:nvPr/>
        </p:nvCxnSpPr>
        <p:spPr>
          <a:xfrm>
            <a:off x="5382227" y="2133409"/>
            <a:ext cx="0" cy="3086773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xmlns="" id="{B91D945C-6B5A-4514-AB1A-1194C9A8CEEF}"/>
              </a:ext>
            </a:extLst>
          </p:cNvPr>
          <p:cNvSpPr/>
          <p:nvPr/>
        </p:nvSpPr>
        <p:spPr>
          <a:xfrm>
            <a:off x="3929310" y="2449094"/>
            <a:ext cx="821726" cy="821724"/>
          </a:xfrm>
          <a:prstGeom prst="ellipse">
            <a:avLst/>
          </a:prstGeom>
          <a:solidFill>
            <a:srgbClr val="6C7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06069B98-F996-4C20-A136-DC246B3EF75F}"/>
              </a:ext>
            </a:extLst>
          </p:cNvPr>
          <p:cNvCxnSpPr>
            <a:cxnSpLocks/>
          </p:cNvCxnSpPr>
          <p:nvPr/>
        </p:nvCxnSpPr>
        <p:spPr>
          <a:xfrm>
            <a:off x="2219518" y="6370351"/>
            <a:ext cx="7752965" cy="33499"/>
          </a:xfrm>
          <a:prstGeom prst="line">
            <a:avLst/>
          </a:prstGeom>
          <a:ln>
            <a:solidFill>
              <a:srgbClr val="1CB2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F9100A4-5CCF-4856-B116-D3790C91A198}"/>
              </a:ext>
            </a:extLst>
          </p:cNvPr>
          <p:cNvSpPr txBox="1"/>
          <p:nvPr/>
        </p:nvSpPr>
        <p:spPr>
          <a:xfrm>
            <a:off x="5700055" y="2092032"/>
            <a:ext cx="236825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6C78B9"/>
              </a:buClr>
              <a:buFont typeface="Arial" panose="020B0604020202020204" pitchFamily="34" charset="0"/>
              <a:buChar char="•"/>
            </a:pPr>
            <a:r>
              <a:rPr lang="ru-RU" dirty="0">
                <a:latin typeface="Century Gothic" panose="020B0502020202020204" pitchFamily="34" charset="0"/>
              </a:rPr>
              <a:t>Діоксид сірки</a:t>
            </a:r>
          </a:p>
          <a:p>
            <a:pPr marL="285750" indent="-285750">
              <a:buClr>
                <a:srgbClr val="6C78B9"/>
              </a:buClr>
              <a:buFont typeface="Arial" panose="020B0604020202020204" pitchFamily="34" charset="0"/>
              <a:buChar char="•"/>
            </a:pPr>
            <a:r>
              <a:rPr lang="ru-RU" dirty="0">
                <a:latin typeface="Century Gothic" panose="020B0502020202020204" pitchFamily="34" charset="0"/>
              </a:rPr>
              <a:t>Діоксид азоту/оксиди азоту</a:t>
            </a:r>
          </a:p>
          <a:p>
            <a:pPr marL="285750" indent="-285750">
              <a:buClr>
                <a:srgbClr val="6C78B9"/>
              </a:buClr>
              <a:buFont typeface="Arial" panose="020B0604020202020204" pitchFamily="34" charset="0"/>
              <a:buChar char="•"/>
            </a:pPr>
            <a:r>
              <a:rPr lang="ru-RU" dirty="0">
                <a:latin typeface="Century Gothic" panose="020B0502020202020204" pitchFamily="34" charset="0"/>
              </a:rPr>
              <a:t>Бензол</a:t>
            </a:r>
          </a:p>
          <a:p>
            <a:pPr marL="285750" indent="-285750">
              <a:buClr>
                <a:srgbClr val="6C78B9"/>
              </a:buClr>
              <a:buFont typeface="Arial" panose="020B0604020202020204" pitchFamily="34" charset="0"/>
              <a:buChar char="•"/>
            </a:pPr>
            <a:r>
              <a:rPr lang="ru-RU" dirty="0">
                <a:latin typeface="Century Gothic" panose="020B0502020202020204" pitchFamily="34" charset="0"/>
              </a:rPr>
              <a:t>Оксид вуглецю</a:t>
            </a:r>
          </a:p>
          <a:p>
            <a:pPr marL="285750" indent="-285750">
              <a:buClr>
                <a:srgbClr val="6C78B9"/>
              </a:buClr>
              <a:buFont typeface="Arial" panose="020B0604020202020204" pitchFamily="34" charset="0"/>
              <a:buChar char="•"/>
            </a:pPr>
            <a:r>
              <a:rPr lang="ru-RU" dirty="0">
                <a:latin typeface="Century Gothic" panose="020B0502020202020204" pitchFamily="34" charset="0"/>
              </a:rPr>
              <a:t>Свинець</a:t>
            </a:r>
          </a:p>
          <a:p>
            <a:pPr>
              <a:buClr>
                <a:srgbClr val="6C78B9"/>
              </a:buClr>
            </a:pPr>
            <a:r>
              <a:rPr lang="ru-RU" dirty="0" err="1">
                <a:latin typeface="Century Gothic" panose="020B0502020202020204" pitchFamily="34" charset="0"/>
              </a:rPr>
              <a:t>Тверді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частки</a:t>
            </a:r>
            <a:endParaRPr lang="ru-RU" dirty="0">
              <a:latin typeface="Century Gothic" panose="020B0502020202020204" pitchFamily="34" charset="0"/>
            </a:endParaRPr>
          </a:p>
          <a:p>
            <a:pPr marL="285750" indent="-285750">
              <a:buClr>
                <a:srgbClr val="6C78B9"/>
              </a:buClr>
              <a:buFont typeface="Arial" panose="020B0604020202020204" pitchFamily="34" charset="0"/>
              <a:buChar char="•"/>
            </a:pPr>
            <a:r>
              <a:rPr lang="ru-RU" dirty="0">
                <a:latin typeface="Century Gothic" panose="020B0502020202020204" pitchFamily="34" charset="0"/>
              </a:rPr>
              <a:t>ТЧ 2,5</a:t>
            </a:r>
          </a:p>
          <a:p>
            <a:pPr marL="285750" indent="-285750">
              <a:buClr>
                <a:srgbClr val="6C78B9"/>
              </a:buClr>
              <a:buFont typeface="Arial" panose="020B0604020202020204" pitchFamily="34" charset="0"/>
              <a:buChar char="•"/>
            </a:pPr>
            <a:r>
              <a:rPr lang="ru-RU" dirty="0">
                <a:latin typeface="Century Gothic" panose="020B0502020202020204" pitchFamily="34" charset="0"/>
              </a:rPr>
              <a:t>ТЧ 2,5</a:t>
            </a:r>
          </a:p>
          <a:p>
            <a:pPr>
              <a:buClr>
                <a:srgbClr val="6C78B9"/>
              </a:buClr>
            </a:pP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C09AC21-793D-44CF-B72E-37D3FFC4C61F}"/>
              </a:ext>
            </a:extLst>
          </p:cNvPr>
          <p:cNvSpPr txBox="1"/>
          <p:nvPr/>
        </p:nvSpPr>
        <p:spPr>
          <a:xfrm>
            <a:off x="8046279" y="2092032"/>
            <a:ext cx="21257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6C78B9"/>
              </a:buClr>
              <a:buFont typeface="Arial" panose="020B0604020202020204" pitchFamily="34" charset="0"/>
              <a:buChar char="•"/>
            </a:pPr>
            <a:r>
              <a:rPr lang="ru-RU" dirty="0">
                <a:latin typeface="Century Gothic" panose="020B0502020202020204" pitchFamily="34" charset="0"/>
              </a:rPr>
              <a:t>Миш’як</a:t>
            </a:r>
          </a:p>
          <a:p>
            <a:pPr marL="285750" indent="-285750">
              <a:buClr>
                <a:srgbClr val="6C78B9"/>
              </a:buClr>
              <a:buFont typeface="Arial" panose="020B0604020202020204" pitchFamily="34" charset="0"/>
              <a:buChar char="•"/>
            </a:pPr>
            <a:r>
              <a:rPr lang="ru-RU" dirty="0">
                <a:latin typeface="Century Gothic" panose="020B0502020202020204" pitchFamily="34" charset="0"/>
              </a:rPr>
              <a:t>Кадмій</a:t>
            </a:r>
          </a:p>
          <a:p>
            <a:pPr marL="285750" indent="-285750">
              <a:buClr>
                <a:srgbClr val="6C78B9"/>
              </a:buClr>
              <a:buFont typeface="Arial" panose="020B0604020202020204" pitchFamily="34" charset="0"/>
              <a:buChar char="•"/>
            </a:pPr>
            <a:r>
              <a:rPr lang="ru-RU" dirty="0">
                <a:latin typeface="Century Gothic" panose="020B0502020202020204" pitchFamily="34" charset="0"/>
              </a:rPr>
              <a:t>Ртуть</a:t>
            </a:r>
          </a:p>
          <a:p>
            <a:pPr marL="285750" indent="-285750">
              <a:buClr>
                <a:srgbClr val="6C78B9"/>
              </a:buClr>
              <a:buFont typeface="Arial" panose="020B0604020202020204" pitchFamily="34" charset="0"/>
              <a:buChar char="•"/>
            </a:pPr>
            <a:r>
              <a:rPr lang="ru-RU" dirty="0">
                <a:latin typeface="Century Gothic" panose="020B0502020202020204" pitchFamily="34" charset="0"/>
              </a:rPr>
              <a:t>Нікель</a:t>
            </a:r>
          </a:p>
          <a:p>
            <a:pPr marL="285750" indent="-285750">
              <a:buClr>
                <a:srgbClr val="6C78B9"/>
              </a:buClr>
              <a:buFont typeface="Arial" panose="020B0604020202020204" pitchFamily="34" charset="0"/>
              <a:buChar char="•"/>
            </a:pPr>
            <a:r>
              <a:rPr lang="ru-RU" dirty="0">
                <a:latin typeface="Century Gothic" panose="020B0502020202020204" pitchFamily="34" charset="0"/>
              </a:rPr>
              <a:t>Бенз(а)пірен</a:t>
            </a:r>
          </a:p>
          <a:p>
            <a:pPr marL="285750" indent="-285750">
              <a:buClr>
                <a:srgbClr val="6C78B9"/>
              </a:buClr>
              <a:buFont typeface="Arial" panose="020B0604020202020204" pitchFamily="34" charset="0"/>
              <a:buChar char="•"/>
            </a:pPr>
            <a:r>
              <a:rPr lang="ru-RU" dirty="0">
                <a:latin typeface="Century Gothic" panose="020B0502020202020204" pitchFamily="34" charset="0"/>
              </a:rPr>
              <a:t>Озон</a:t>
            </a:r>
          </a:p>
        </p:txBody>
      </p:sp>
      <p:pic>
        <p:nvPicPr>
          <p:cNvPr id="18" name="Graphic 17" descr="Network">
            <a:extLst>
              <a:ext uri="{FF2B5EF4-FFF2-40B4-BE49-F238E27FC236}">
                <a16:creationId xmlns:a16="http://schemas.microsoft.com/office/drawing/2014/main" xmlns="" id="{7000CCA9-E1BB-4C9B-B888-EE3B73874B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983112" y="2502894"/>
            <a:ext cx="714121" cy="714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3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CAB2878-8E40-4742-8F76-71D7C878A980}"/>
              </a:ext>
            </a:extLst>
          </p:cNvPr>
          <p:cNvSpPr txBox="1"/>
          <p:nvPr/>
        </p:nvSpPr>
        <p:spPr>
          <a:xfrm>
            <a:off x="1178336" y="222432"/>
            <a:ext cx="73956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1CB2A9"/>
                </a:solidFill>
                <a:latin typeface="Century Gothic" panose="020B0502020202020204" pitchFamily="34" charset="0"/>
              </a:rPr>
              <a:t>РОЛЬ ПІДПРИЄМСТВ, </a:t>
            </a:r>
          </a:p>
          <a:p>
            <a:r>
              <a:rPr lang="ru-RU" dirty="0">
                <a:solidFill>
                  <a:srgbClr val="1CB2A9"/>
                </a:solidFill>
                <a:latin typeface="Century Gothic" panose="020B0502020202020204" pitchFamily="34" charset="0"/>
              </a:rPr>
              <a:t>установ, організацій, діяльність яких призводить або може призвести до погіршення стану атмосферного повітря 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29EBDBCB-4209-426A-BF0D-0B7329060A5A}"/>
              </a:ext>
            </a:extLst>
          </p:cNvPr>
          <p:cNvCxnSpPr>
            <a:cxnSpLocks/>
          </p:cNvCxnSpPr>
          <p:nvPr/>
        </p:nvCxnSpPr>
        <p:spPr>
          <a:xfrm>
            <a:off x="1083093" y="0"/>
            <a:ext cx="0" cy="716508"/>
          </a:xfrm>
          <a:prstGeom prst="line">
            <a:avLst/>
          </a:prstGeom>
          <a:ln w="28575">
            <a:solidFill>
              <a:srgbClr val="1CB2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3659C47-11C2-4898-BAF1-6AFF84D2BD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01" y="222432"/>
            <a:ext cx="494076" cy="4940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C79FC99-A587-4FDA-B6F7-1E285D165434}"/>
              </a:ext>
            </a:extLst>
          </p:cNvPr>
          <p:cNvSpPr txBox="1"/>
          <p:nvPr/>
        </p:nvSpPr>
        <p:spPr>
          <a:xfrm>
            <a:off x="2386400" y="3328691"/>
            <a:ext cx="318832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>
                <a:solidFill>
                  <a:srgbClr val="6C78B9"/>
                </a:solidFill>
                <a:latin typeface="Century Gothic" panose="020B0502020202020204" pitchFamily="34" charset="0"/>
              </a:rPr>
              <a:t>ВЖИТТЯ ЗАХОДІВ ДЛЯ ЗМЕНШЕННЯ ВИКИДІВ</a:t>
            </a:r>
            <a:endParaRPr lang="ru-RU" sz="3200" dirty="0">
              <a:solidFill>
                <a:srgbClr val="6C78B9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A26744F3-2C14-4898-B08A-BCEAC6707901}"/>
              </a:ext>
            </a:extLst>
          </p:cNvPr>
          <p:cNvCxnSpPr>
            <a:cxnSpLocks/>
          </p:cNvCxnSpPr>
          <p:nvPr/>
        </p:nvCxnSpPr>
        <p:spPr>
          <a:xfrm>
            <a:off x="5808905" y="2191282"/>
            <a:ext cx="0" cy="3086773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xmlns="" id="{B91D945C-6B5A-4514-AB1A-1194C9A8CEEF}"/>
              </a:ext>
            </a:extLst>
          </p:cNvPr>
          <p:cNvSpPr/>
          <p:nvPr/>
        </p:nvSpPr>
        <p:spPr>
          <a:xfrm>
            <a:off x="4355988" y="2506967"/>
            <a:ext cx="821726" cy="821724"/>
          </a:xfrm>
          <a:prstGeom prst="ellipse">
            <a:avLst/>
          </a:prstGeom>
          <a:solidFill>
            <a:srgbClr val="6C7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06069B98-F996-4C20-A136-DC246B3EF75F}"/>
              </a:ext>
            </a:extLst>
          </p:cNvPr>
          <p:cNvCxnSpPr>
            <a:cxnSpLocks/>
          </p:cNvCxnSpPr>
          <p:nvPr/>
        </p:nvCxnSpPr>
        <p:spPr>
          <a:xfrm>
            <a:off x="2386400" y="6405075"/>
            <a:ext cx="7752965" cy="33499"/>
          </a:xfrm>
          <a:prstGeom prst="line">
            <a:avLst/>
          </a:prstGeom>
          <a:ln>
            <a:solidFill>
              <a:srgbClr val="1CB2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55B5CDD-9E69-44C7-ADA1-C40ACB9ACE29}"/>
              </a:ext>
            </a:extLst>
          </p:cNvPr>
          <p:cNvSpPr txBox="1"/>
          <p:nvPr/>
        </p:nvSpPr>
        <p:spPr>
          <a:xfrm>
            <a:off x="6043085" y="2580506"/>
            <a:ext cx="32449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6C78B9"/>
              </a:buClr>
              <a:buFont typeface="Arial" panose="020B0604020202020204" pitchFamily="34" charset="0"/>
              <a:buChar char="•"/>
            </a:pPr>
            <a:r>
              <a:rPr lang="ru-RU" dirty="0">
                <a:latin typeface="Century Gothic" panose="020B0502020202020204" pitchFamily="34" charset="0"/>
              </a:rPr>
              <a:t>участь у розробці планів поліпшення якості повітря;</a:t>
            </a:r>
          </a:p>
          <a:p>
            <a:pPr marL="285750" indent="-285750">
              <a:buClr>
                <a:srgbClr val="6C78B9"/>
              </a:buClr>
              <a:buFont typeface="Arial" panose="020B0604020202020204" pitchFamily="34" charset="0"/>
              <a:buChar char="•"/>
            </a:pPr>
            <a:r>
              <a:rPr lang="ru-RU" dirty="0">
                <a:latin typeface="Century Gothic" panose="020B0502020202020204" pitchFamily="34" charset="0"/>
              </a:rPr>
              <a:t>﻿реалізація заходів, передбачених планами поліпшення якості повітря</a:t>
            </a:r>
          </a:p>
        </p:txBody>
      </p:sp>
      <p:pic>
        <p:nvPicPr>
          <p:cNvPr id="20" name="Graphic 19" descr="Gears">
            <a:extLst>
              <a:ext uri="{FF2B5EF4-FFF2-40B4-BE49-F238E27FC236}">
                <a16:creationId xmlns:a16="http://schemas.microsoft.com/office/drawing/2014/main" xmlns="" id="{89D51560-92E1-4FE1-B591-0E32BB49E5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455408" y="2587853"/>
            <a:ext cx="659951" cy="65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2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5CBCE16-FC97-4396-91FA-7E56CCA079AD}"/>
              </a:ext>
            </a:extLst>
          </p:cNvPr>
          <p:cNvSpPr txBox="1"/>
          <p:nvPr/>
        </p:nvSpPr>
        <p:spPr>
          <a:xfrm>
            <a:off x="1178336" y="222432"/>
            <a:ext cx="7395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1CB2A9"/>
                </a:solidFill>
                <a:latin typeface="Century Gothic" panose="020B0502020202020204" pitchFamily="34" charset="0"/>
              </a:rPr>
              <a:t>ЯК ПРАЦЮВАТИМЕ СИСТЕМА МОНІТОРИНГУ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607EFEE7-F3DD-4167-9627-45EC37778EFC}"/>
              </a:ext>
            </a:extLst>
          </p:cNvPr>
          <p:cNvCxnSpPr>
            <a:cxnSpLocks/>
          </p:cNvCxnSpPr>
          <p:nvPr/>
        </p:nvCxnSpPr>
        <p:spPr>
          <a:xfrm>
            <a:off x="1083093" y="0"/>
            <a:ext cx="0" cy="716508"/>
          </a:xfrm>
          <a:prstGeom prst="line">
            <a:avLst/>
          </a:prstGeom>
          <a:ln w="28575">
            <a:solidFill>
              <a:srgbClr val="1CB2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 descr="Gears">
            <a:extLst>
              <a:ext uri="{FF2B5EF4-FFF2-40B4-BE49-F238E27FC236}">
                <a16:creationId xmlns:a16="http://schemas.microsoft.com/office/drawing/2014/main" xmlns="" id="{C1E7563A-26EB-4A05-9AB2-12C14E9336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95883" y="24540"/>
            <a:ext cx="691968" cy="6919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2BD750C-752C-47DD-A3BD-CDDC81B7C7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230" y="716508"/>
            <a:ext cx="6603545" cy="593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584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160D1D7-B425-46F2-9ACE-04C998D440E9}"/>
              </a:ext>
            </a:extLst>
          </p:cNvPr>
          <p:cNvSpPr txBox="1"/>
          <p:nvPr/>
        </p:nvSpPr>
        <p:spPr>
          <a:xfrm>
            <a:off x="1145816" y="231806"/>
            <a:ext cx="3002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1CB2A9"/>
                </a:solidFill>
                <a:latin typeface="Century Gothic" panose="020B0502020202020204" pitchFamily="34" charset="0"/>
              </a:rPr>
              <a:t>КЛЮЧОВІ НОВАЦІЇ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DE0EF17-8402-492B-BF13-791655DDEB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62" y="208770"/>
            <a:ext cx="514889" cy="50773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9D3E895E-1C2F-407F-BA65-5CA5370A9C43}"/>
              </a:ext>
            </a:extLst>
          </p:cNvPr>
          <p:cNvCxnSpPr>
            <a:cxnSpLocks/>
          </p:cNvCxnSpPr>
          <p:nvPr/>
        </p:nvCxnSpPr>
        <p:spPr>
          <a:xfrm>
            <a:off x="1083093" y="0"/>
            <a:ext cx="0" cy="716508"/>
          </a:xfrm>
          <a:prstGeom prst="line">
            <a:avLst/>
          </a:prstGeom>
          <a:ln w="28575">
            <a:solidFill>
              <a:srgbClr val="1CB2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C2012632-8B0C-4B4E-AF59-B60C19513D02}"/>
              </a:ext>
            </a:extLst>
          </p:cNvPr>
          <p:cNvCxnSpPr>
            <a:cxnSpLocks/>
          </p:cNvCxnSpPr>
          <p:nvPr/>
        </p:nvCxnSpPr>
        <p:spPr>
          <a:xfrm>
            <a:off x="846570" y="6370351"/>
            <a:ext cx="7752965" cy="33499"/>
          </a:xfrm>
          <a:prstGeom prst="line">
            <a:avLst/>
          </a:prstGeom>
          <a:ln>
            <a:solidFill>
              <a:srgbClr val="1CB2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3B9B519-6B9F-4972-BDB7-C47A6C36CB3E}"/>
              </a:ext>
            </a:extLst>
          </p:cNvPr>
          <p:cNvSpPr txBox="1"/>
          <p:nvPr/>
        </p:nvSpPr>
        <p:spPr>
          <a:xfrm>
            <a:off x="3289905" y="1879090"/>
            <a:ext cx="4936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Моніторинг за принципом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0CF3771-9028-408C-BCCC-CD9BAF8DEE20}"/>
              </a:ext>
            </a:extLst>
          </p:cNvPr>
          <p:cNvSpPr txBox="1"/>
          <p:nvPr/>
        </p:nvSpPr>
        <p:spPr>
          <a:xfrm>
            <a:off x="3289905" y="2228455"/>
            <a:ext cx="45765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6C78B9"/>
                </a:solidFill>
                <a:latin typeface="Century Gothic" panose="020B0502020202020204" pitchFamily="34" charset="0"/>
              </a:rPr>
              <a:t>ПОДІЛУ НА ЗОНИ ТА АГЛОМЕРАЦІЇ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FAE829C3-5099-46C7-9152-9DAE67BE1270}"/>
              </a:ext>
            </a:extLst>
          </p:cNvPr>
          <p:cNvCxnSpPr>
            <a:cxnSpLocks/>
          </p:cNvCxnSpPr>
          <p:nvPr/>
        </p:nvCxnSpPr>
        <p:spPr>
          <a:xfrm>
            <a:off x="3004706" y="2023217"/>
            <a:ext cx="0" cy="3174088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D6F574DA-7C96-4C31-9F02-98ED99FEC050}"/>
              </a:ext>
            </a:extLst>
          </p:cNvPr>
          <p:cNvSpPr/>
          <p:nvPr/>
        </p:nvSpPr>
        <p:spPr>
          <a:xfrm>
            <a:off x="1500450" y="1907666"/>
            <a:ext cx="1259444" cy="1259444"/>
          </a:xfrm>
          <a:prstGeom prst="ellipse">
            <a:avLst/>
          </a:prstGeom>
          <a:solidFill>
            <a:srgbClr val="6C7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CABBE21-64B1-40AE-B10C-006DC5161D17}"/>
              </a:ext>
            </a:extLst>
          </p:cNvPr>
          <p:cNvSpPr txBox="1"/>
          <p:nvPr/>
        </p:nvSpPr>
        <p:spPr>
          <a:xfrm>
            <a:off x="3819870" y="3527022"/>
            <a:ext cx="10470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25</a:t>
            </a:r>
            <a:endParaRPr lang="ru-RU" sz="60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E0B6CBB-F9A7-4155-8BC0-1CD58A6E3F9B}"/>
              </a:ext>
            </a:extLst>
          </p:cNvPr>
          <p:cNvSpPr txBox="1"/>
          <p:nvPr/>
        </p:nvSpPr>
        <p:spPr>
          <a:xfrm>
            <a:off x="4723053" y="3979278"/>
            <a:ext cx="700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зон</a:t>
            </a:r>
          </a:p>
        </p:txBody>
      </p:sp>
      <p:pic>
        <p:nvPicPr>
          <p:cNvPr id="23" name="Graphic 22" descr="Map with pin">
            <a:extLst>
              <a:ext uri="{FF2B5EF4-FFF2-40B4-BE49-F238E27FC236}">
                <a16:creationId xmlns:a16="http://schemas.microsoft.com/office/drawing/2014/main" xmlns="" id="{B89246E5-6307-498A-A991-E9ECA1AA33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693214" y="2097914"/>
            <a:ext cx="858292" cy="858292"/>
          </a:xfrm>
          <a:prstGeom prst="rect">
            <a:avLst/>
          </a:prstGeom>
        </p:spPr>
      </p:pic>
      <p:pic>
        <p:nvPicPr>
          <p:cNvPr id="26" name="Graphic 25" descr="Sign">
            <a:extLst>
              <a:ext uri="{FF2B5EF4-FFF2-40B4-BE49-F238E27FC236}">
                <a16:creationId xmlns:a16="http://schemas.microsoft.com/office/drawing/2014/main" xmlns="" id="{C6104709-93B5-4C46-8C8F-49E04C565E5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197901" y="3786947"/>
            <a:ext cx="626717" cy="626717"/>
          </a:xfrm>
          <a:prstGeom prst="rect">
            <a:avLst/>
          </a:prstGeom>
        </p:spPr>
      </p:pic>
      <p:pic>
        <p:nvPicPr>
          <p:cNvPr id="29" name="Graphic 28" descr="City">
            <a:extLst>
              <a:ext uri="{FF2B5EF4-FFF2-40B4-BE49-F238E27FC236}">
                <a16:creationId xmlns:a16="http://schemas.microsoft.com/office/drawing/2014/main" xmlns="" id="{2EBEAE12-C294-4E2F-BD63-83BBB3B0433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3262936" y="4709820"/>
            <a:ext cx="506441" cy="626717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10759C26-88E8-4DB9-AD70-EE70CEFCC66F}"/>
              </a:ext>
            </a:extLst>
          </p:cNvPr>
          <p:cNvSpPr txBox="1"/>
          <p:nvPr/>
        </p:nvSpPr>
        <p:spPr>
          <a:xfrm>
            <a:off x="3819870" y="4426370"/>
            <a:ext cx="10470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24</a:t>
            </a:r>
            <a:endParaRPr lang="ru-RU" sz="60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94E39F35-4D15-44C3-8716-9A83B5E9F197}"/>
              </a:ext>
            </a:extLst>
          </p:cNvPr>
          <p:cNvSpPr txBox="1"/>
          <p:nvPr/>
        </p:nvSpPr>
        <p:spPr>
          <a:xfrm>
            <a:off x="4723053" y="4878626"/>
            <a:ext cx="20906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агломерації</a:t>
            </a:r>
          </a:p>
        </p:txBody>
      </p:sp>
      <p:pic>
        <p:nvPicPr>
          <p:cNvPr id="1026" name="Picture 2" descr="ÐÐ°ÑÑÐ¸Ð½ÐºÐ¸ Ð¿Ð¾ Ð·Ð°Ð¿ÑÐ¾ÑÑ Ð¼Ð¾Ð½Ð¸ÑÐ¾ÑÐ¸Ð½Ð³ Ð²Ð¾Ð·Ð´ÑÑÐ°">
            <a:extLst>
              <a:ext uri="{FF2B5EF4-FFF2-40B4-BE49-F238E27FC236}">
                <a16:creationId xmlns:a16="http://schemas.microsoft.com/office/drawing/2014/main" xmlns="" id="{08DE1E62-125D-4604-8B53-177906798F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61" r="22972"/>
          <a:stretch/>
        </p:blipFill>
        <p:spPr bwMode="auto">
          <a:xfrm>
            <a:off x="9156725" y="0"/>
            <a:ext cx="30645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892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 animBg="1"/>
      <p:bldP spid="13" grpId="0"/>
      <p:bldP spid="14" grpId="0"/>
      <p:bldP spid="31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67BF7C2B-73A0-4077-B6C6-96FD3E8A6C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86" r="48531"/>
          <a:stretch/>
        </p:blipFill>
        <p:spPr>
          <a:xfrm>
            <a:off x="9171360" y="0"/>
            <a:ext cx="3035275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29CC12B-4649-46AA-B97F-E530037CCD4D}"/>
              </a:ext>
            </a:extLst>
          </p:cNvPr>
          <p:cNvSpPr txBox="1"/>
          <p:nvPr/>
        </p:nvSpPr>
        <p:spPr>
          <a:xfrm>
            <a:off x="1145816" y="231806"/>
            <a:ext cx="3002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1CB2A9"/>
                </a:solidFill>
                <a:latin typeface="Century Gothic" panose="020B0502020202020204" pitchFamily="34" charset="0"/>
              </a:rPr>
              <a:t>КЛЮЧОВІ НОВАЦІЇ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25452F2-41EC-4AAF-BE86-676352B635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62" y="208770"/>
            <a:ext cx="514889" cy="50773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C1355739-6E76-4CEE-814B-F678E2F56756}"/>
              </a:ext>
            </a:extLst>
          </p:cNvPr>
          <p:cNvCxnSpPr>
            <a:cxnSpLocks/>
          </p:cNvCxnSpPr>
          <p:nvPr/>
        </p:nvCxnSpPr>
        <p:spPr>
          <a:xfrm>
            <a:off x="1083093" y="0"/>
            <a:ext cx="0" cy="716508"/>
          </a:xfrm>
          <a:prstGeom prst="line">
            <a:avLst/>
          </a:prstGeom>
          <a:ln w="28575">
            <a:solidFill>
              <a:srgbClr val="1CB2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C3AE2E0-4D17-42F2-A6B1-A939D5282327}"/>
              </a:ext>
            </a:extLst>
          </p:cNvPr>
          <p:cNvSpPr txBox="1"/>
          <p:nvPr/>
        </p:nvSpPr>
        <p:spPr>
          <a:xfrm>
            <a:off x="3289905" y="1907666"/>
            <a:ext cx="4936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Рівні забруднюючих речовин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3786250-53D2-4505-ACBA-21BA81ED26D9}"/>
              </a:ext>
            </a:extLst>
          </p:cNvPr>
          <p:cNvSpPr txBox="1"/>
          <p:nvPr/>
        </p:nvSpPr>
        <p:spPr>
          <a:xfrm>
            <a:off x="3289905" y="2257031"/>
            <a:ext cx="45765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6C78B9"/>
                </a:solidFill>
                <a:latin typeface="Century Gothic" panose="020B0502020202020204" pitchFamily="34" charset="0"/>
              </a:rPr>
              <a:t>ДЛЯ ОЦІНЮВАННЯ ЯКОСТІ ПОВІТРЯ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F80E832E-0EBB-4745-AFEF-C053D31A8D0E}"/>
              </a:ext>
            </a:extLst>
          </p:cNvPr>
          <p:cNvCxnSpPr>
            <a:cxnSpLocks/>
          </p:cNvCxnSpPr>
          <p:nvPr/>
        </p:nvCxnSpPr>
        <p:spPr>
          <a:xfrm>
            <a:off x="3004706" y="2051793"/>
            <a:ext cx="0" cy="3174088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DE287E07-EB04-4DFD-909B-9176A9856752}"/>
              </a:ext>
            </a:extLst>
          </p:cNvPr>
          <p:cNvSpPr/>
          <p:nvPr/>
        </p:nvSpPr>
        <p:spPr>
          <a:xfrm>
            <a:off x="1500450" y="1936242"/>
            <a:ext cx="1259444" cy="1259444"/>
          </a:xfrm>
          <a:prstGeom prst="ellipse">
            <a:avLst/>
          </a:prstGeom>
          <a:solidFill>
            <a:srgbClr val="6C7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Graphic 10" descr="Bar chart">
            <a:extLst>
              <a:ext uri="{FF2B5EF4-FFF2-40B4-BE49-F238E27FC236}">
                <a16:creationId xmlns:a16="http://schemas.microsoft.com/office/drawing/2014/main" xmlns="" id="{1C54ED86-BFBD-4838-851C-CC11B90DE8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688295" y="2083057"/>
            <a:ext cx="934143" cy="93414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BA265D9-942A-4A70-B893-389AA0BFEE2B}"/>
              </a:ext>
            </a:extLst>
          </p:cNvPr>
          <p:cNvSpPr txBox="1"/>
          <p:nvPr/>
        </p:nvSpPr>
        <p:spPr>
          <a:xfrm>
            <a:off x="3819870" y="3555598"/>
            <a:ext cx="6158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7</a:t>
            </a:r>
            <a:endParaRPr lang="ru-RU" sz="60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24F846E-B858-4F83-A3CC-F1145815D706}"/>
              </a:ext>
            </a:extLst>
          </p:cNvPr>
          <p:cNvSpPr txBox="1"/>
          <p:nvPr/>
        </p:nvSpPr>
        <p:spPr>
          <a:xfrm>
            <a:off x="4153956" y="4022353"/>
            <a:ext cx="17972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показників</a:t>
            </a:r>
          </a:p>
        </p:txBody>
      </p:sp>
      <p:pic>
        <p:nvPicPr>
          <p:cNvPr id="16" name="Graphic 15" descr="Microscope">
            <a:extLst>
              <a:ext uri="{FF2B5EF4-FFF2-40B4-BE49-F238E27FC236}">
                <a16:creationId xmlns:a16="http://schemas.microsoft.com/office/drawing/2014/main" xmlns="" id="{7658D6D3-60E6-47E7-9FA8-DC290C51469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289905" y="3861441"/>
            <a:ext cx="529965" cy="52996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976C693-A889-4B11-AF58-0A77B8EDBAE5}"/>
              </a:ext>
            </a:extLst>
          </p:cNvPr>
          <p:cNvSpPr txBox="1"/>
          <p:nvPr/>
        </p:nvSpPr>
        <p:spPr>
          <a:xfrm>
            <a:off x="3787701" y="4644525"/>
            <a:ext cx="2571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ПЕРЕВИЩЕННЯ -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000CF00-9724-4F7F-B6E7-079ACF40D06A}"/>
              </a:ext>
            </a:extLst>
          </p:cNvPr>
          <p:cNvSpPr txBox="1"/>
          <p:nvPr/>
        </p:nvSpPr>
        <p:spPr>
          <a:xfrm>
            <a:off x="3765204" y="4932044"/>
            <a:ext cx="29851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6C78B9"/>
                </a:solidFill>
                <a:latin typeface="Century Gothic" panose="020B0502020202020204" pitchFamily="34" charset="0"/>
              </a:rPr>
              <a:t>НЕОБХІДНІСТЬ ДІЙ</a:t>
            </a:r>
          </a:p>
        </p:txBody>
      </p:sp>
      <p:pic>
        <p:nvPicPr>
          <p:cNvPr id="19" name="Graphic 18" descr="Warning">
            <a:extLst>
              <a:ext uri="{FF2B5EF4-FFF2-40B4-BE49-F238E27FC236}">
                <a16:creationId xmlns:a16="http://schemas.microsoft.com/office/drawing/2014/main" xmlns="" id="{41558008-1D88-451C-972B-F9CB6B9B483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289905" y="4799463"/>
            <a:ext cx="492071" cy="49207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BCD59BEE-C366-4F25-804D-373D3376F5CB}"/>
              </a:ext>
            </a:extLst>
          </p:cNvPr>
          <p:cNvCxnSpPr>
            <a:cxnSpLocks/>
          </p:cNvCxnSpPr>
          <p:nvPr/>
        </p:nvCxnSpPr>
        <p:spPr>
          <a:xfrm>
            <a:off x="3004706" y="2023217"/>
            <a:ext cx="0" cy="3174088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80D62173-CD72-45FC-AE79-800E7C323B30}"/>
              </a:ext>
            </a:extLst>
          </p:cNvPr>
          <p:cNvCxnSpPr>
            <a:cxnSpLocks/>
          </p:cNvCxnSpPr>
          <p:nvPr/>
        </p:nvCxnSpPr>
        <p:spPr>
          <a:xfrm>
            <a:off x="846570" y="6370351"/>
            <a:ext cx="7752965" cy="33499"/>
          </a:xfrm>
          <a:prstGeom prst="line">
            <a:avLst/>
          </a:prstGeom>
          <a:ln>
            <a:solidFill>
              <a:srgbClr val="1CB2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6002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 animBg="1"/>
      <p:bldP spid="14" grpId="0"/>
      <p:bldP spid="15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ÐÐ°ÑÑÐ¸Ð½ÐºÐ¸ Ð¿Ð¾ Ð·Ð°Ð¿ÑÐ¾ÑÑ air pollution">
            <a:extLst>
              <a:ext uri="{FF2B5EF4-FFF2-40B4-BE49-F238E27FC236}">
                <a16:creationId xmlns:a16="http://schemas.microsoft.com/office/drawing/2014/main" xmlns="" id="{5C4CF9D3-92BE-4A9D-B08E-D8BE9026A1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" t="-59" r="81164" b="59"/>
          <a:stretch/>
        </p:blipFill>
        <p:spPr bwMode="auto">
          <a:xfrm>
            <a:off x="9209780" y="-4053"/>
            <a:ext cx="3027046" cy="687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9435B1A-4492-45C6-9348-8DBE6463E8AD}"/>
              </a:ext>
            </a:extLst>
          </p:cNvPr>
          <p:cNvSpPr txBox="1"/>
          <p:nvPr/>
        </p:nvSpPr>
        <p:spPr>
          <a:xfrm>
            <a:off x="1145816" y="231806"/>
            <a:ext cx="3002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1CB2A9"/>
                </a:solidFill>
                <a:latin typeface="Century Gothic" panose="020B0502020202020204" pitchFamily="34" charset="0"/>
              </a:rPr>
              <a:t>КЛЮЧОВІ НОВАЦІЇ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CE4E1AF-14EB-4F55-BCE2-7B455CF290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62" y="208770"/>
            <a:ext cx="514889" cy="507738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BA3F97F9-FCB8-425C-9FE9-4B69189F5681}"/>
              </a:ext>
            </a:extLst>
          </p:cNvPr>
          <p:cNvCxnSpPr>
            <a:cxnSpLocks/>
          </p:cNvCxnSpPr>
          <p:nvPr/>
        </p:nvCxnSpPr>
        <p:spPr>
          <a:xfrm>
            <a:off x="1083093" y="0"/>
            <a:ext cx="0" cy="716508"/>
          </a:xfrm>
          <a:prstGeom prst="line">
            <a:avLst/>
          </a:prstGeom>
          <a:ln w="28575">
            <a:solidFill>
              <a:srgbClr val="1CB2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198072A-23A3-439B-827A-C8331807AC06}"/>
              </a:ext>
            </a:extLst>
          </p:cNvPr>
          <p:cNvSpPr txBox="1"/>
          <p:nvPr/>
        </p:nvSpPr>
        <p:spPr>
          <a:xfrm>
            <a:off x="3289905" y="1636294"/>
            <a:ext cx="49360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Режими оцінювання для зон та агломерацій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5B50951-910A-4E81-A252-FC8658B15A7F}"/>
              </a:ext>
            </a:extLst>
          </p:cNvPr>
          <p:cNvSpPr txBox="1"/>
          <p:nvPr/>
        </p:nvSpPr>
        <p:spPr>
          <a:xfrm>
            <a:off x="3289904" y="2257031"/>
            <a:ext cx="589737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6C78B9"/>
                </a:solidFill>
                <a:latin typeface="Century Gothic" panose="020B0502020202020204" pitchFamily="34" charset="0"/>
              </a:rPr>
              <a:t>ФІКСОВАНІ ВИМІРЮВАННЯ, КОМБІНОВАНЕ ОЦІНЮВАННЯ, МОДЕЛЮВАННЯ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3FEFCA57-02EC-4D63-8D1B-B75A6423B63F}"/>
              </a:ext>
            </a:extLst>
          </p:cNvPr>
          <p:cNvCxnSpPr>
            <a:cxnSpLocks/>
          </p:cNvCxnSpPr>
          <p:nvPr/>
        </p:nvCxnSpPr>
        <p:spPr>
          <a:xfrm>
            <a:off x="3004706" y="2051793"/>
            <a:ext cx="0" cy="3174088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EB11A896-ECD2-481F-AC95-0910AAF3F575}"/>
              </a:ext>
            </a:extLst>
          </p:cNvPr>
          <p:cNvSpPr/>
          <p:nvPr/>
        </p:nvSpPr>
        <p:spPr>
          <a:xfrm>
            <a:off x="1500450" y="1936242"/>
            <a:ext cx="1259444" cy="1259444"/>
          </a:xfrm>
          <a:prstGeom prst="ellipse">
            <a:avLst/>
          </a:prstGeom>
          <a:solidFill>
            <a:srgbClr val="6C7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DBB3658-6120-48EC-9495-647EE77C4762}"/>
              </a:ext>
            </a:extLst>
          </p:cNvPr>
          <p:cNvSpPr txBox="1"/>
          <p:nvPr/>
        </p:nvSpPr>
        <p:spPr>
          <a:xfrm>
            <a:off x="3739994" y="4129776"/>
            <a:ext cx="6158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3</a:t>
            </a:r>
            <a:endParaRPr lang="ru-RU" sz="60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A10BEC6-1627-4909-9801-6EFDFF2AEF3E}"/>
              </a:ext>
            </a:extLst>
          </p:cNvPr>
          <p:cNvSpPr txBox="1"/>
          <p:nvPr/>
        </p:nvSpPr>
        <p:spPr>
          <a:xfrm>
            <a:off x="4212076" y="4596701"/>
            <a:ext cx="1481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режими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E2683AA-E45F-4A79-ABB6-9E28BB46D414}"/>
              </a:ext>
            </a:extLst>
          </p:cNvPr>
          <p:cNvSpPr txBox="1"/>
          <p:nvPr/>
        </p:nvSpPr>
        <p:spPr>
          <a:xfrm>
            <a:off x="3707825" y="5218703"/>
            <a:ext cx="1755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ЗАЛЕЖИТЬ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7FA41DD-E21D-4500-AC0F-BEC8DF0A374A}"/>
              </a:ext>
            </a:extLst>
          </p:cNvPr>
          <p:cNvSpPr txBox="1"/>
          <p:nvPr/>
        </p:nvSpPr>
        <p:spPr>
          <a:xfrm>
            <a:off x="3685328" y="5506222"/>
            <a:ext cx="21098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6C78B9"/>
                </a:solidFill>
                <a:latin typeface="Century Gothic" panose="020B0502020202020204" pitchFamily="34" charset="0"/>
              </a:rPr>
              <a:t>ВІД РІВНІВ ЗР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3C7A532E-C2BB-45EF-9ED3-001C595DDC50}"/>
              </a:ext>
            </a:extLst>
          </p:cNvPr>
          <p:cNvCxnSpPr>
            <a:cxnSpLocks/>
          </p:cNvCxnSpPr>
          <p:nvPr/>
        </p:nvCxnSpPr>
        <p:spPr>
          <a:xfrm>
            <a:off x="3004706" y="1764632"/>
            <a:ext cx="0" cy="410108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CB9E59CF-5532-4D72-A890-AB2F8F731DA9}"/>
              </a:ext>
            </a:extLst>
          </p:cNvPr>
          <p:cNvCxnSpPr>
            <a:cxnSpLocks/>
          </p:cNvCxnSpPr>
          <p:nvPr/>
        </p:nvCxnSpPr>
        <p:spPr>
          <a:xfrm>
            <a:off x="846570" y="6370351"/>
            <a:ext cx="7752965" cy="33499"/>
          </a:xfrm>
          <a:prstGeom prst="line">
            <a:avLst/>
          </a:prstGeom>
          <a:ln>
            <a:solidFill>
              <a:srgbClr val="1CB2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Graphic 36" descr="Test tubes">
            <a:extLst>
              <a:ext uri="{FF2B5EF4-FFF2-40B4-BE49-F238E27FC236}">
                <a16:creationId xmlns:a16="http://schemas.microsoft.com/office/drawing/2014/main" xmlns="" id="{30F35789-AD1B-4AFD-BEB0-910215CD29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762027" y="2233507"/>
            <a:ext cx="736289" cy="736289"/>
          </a:xfrm>
          <a:prstGeom prst="rect">
            <a:avLst/>
          </a:prstGeom>
        </p:spPr>
      </p:pic>
      <p:pic>
        <p:nvPicPr>
          <p:cNvPr id="41" name="Graphic 40" descr="Document">
            <a:extLst>
              <a:ext uri="{FF2B5EF4-FFF2-40B4-BE49-F238E27FC236}">
                <a16:creationId xmlns:a16="http://schemas.microsoft.com/office/drawing/2014/main" xmlns="" id="{A3B1DD73-0F8A-4221-B586-202177FC07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187639" y="4407883"/>
            <a:ext cx="578299" cy="578299"/>
          </a:xfrm>
          <a:prstGeom prst="rect">
            <a:avLst/>
          </a:prstGeom>
        </p:spPr>
      </p:pic>
      <p:pic>
        <p:nvPicPr>
          <p:cNvPr id="44" name="Graphic 43" descr="Gears">
            <a:extLst>
              <a:ext uri="{FF2B5EF4-FFF2-40B4-BE49-F238E27FC236}">
                <a16:creationId xmlns:a16="http://schemas.microsoft.com/office/drawing/2014/main" xmlns="" id="{126F3FB7-FA84-4CED-8C33-AE19D8FB6D9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176693" y="5282878"/>
            <a:ext cx="611377" cy="61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36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 animBg="1"/>
      <p:bldP spid="13" grpId="0"/>
      <p:bldP spid="14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xmlns="" id="{B4EB4D42-6286-49AD-81E4-D9A6E20E97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32" r="39441"/>
          <a:stretch/>
        </p:blipFill>
        <p:spPr bwMode="auto">
          <a:xfrm>
            <a:off x="9209779" y="0"/>
            <a:ext cx="3027045" cy="690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9435B1A-4492-45C6-9348-8DBE6463E8AD}"/>
              </a:ext>
            </a:extLst>
          </p:cNvPr>
          <p:cNvSpPr txBox="1"/>
          <p:nvPr/>
        </p:nvSpPr>
        <p:spPr>
          <a:xfrm>
            <a:off x="1145816" y="231806"/>
            <a:ext cx="3002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1CB2A9"/>
                </a:solidFill>
                <a:latin typeface="Century Gothic" panose="020B0502020202020204" pitchFamily="34" charset="0"/>
              </a:rPr>
              <a:t>КЛЮЧОВІ НОВАЦІЇ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CE4E1AF-14EB-4F55-BCE2-7B455CF290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62" y="208770"/>
            <a:ext cx="514889" cy="507738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BA3F97F9-FCB8-425C-9FE9-4B69189F5681}"/>
              </a:ext>
            </a:extLst>
          </p:cNvPr>
          <p:cNvCxnSpPr>
            <a:cxnSpLocks/>
          </p:cNvCxnSpPr>
          <p:nvPr/>
        </p:nvCxnSpPr>
        <p:spPr>
          <a:xfrm>
            <a:off x="1083093" y="0"/>
            <a:ext cx="0" cy="716508"/>
          </a:xfrm>
          <a:prstGeom prst="line">
            <a:avLst/>
          </a:prstGeom>
          <a:ln w="28575">
            <a:solidFill>
              <a:srgbClr val="1CB2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198072A-23A3-439B-827A-C8331807AC06}"/>
              </a:ext>
            </a:extLst>
          </p:cNvPr>
          <p:cNvSpPr txBox="1"/>
          <p:nvPr/>
        </p:nvSpPr>
        <p:spPr>
          <a:xfrm>
            <a:off x="3289906" y="1764632"/>
            <a:ext cx="4936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Переглянутий перелік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5B50951-910A-4E81-A252-FC8658B15A7F}"/>
              </a:ext>
            </a:extLst>
          </p:cNvPr>
          <p:cNvSpPr txBox="1"/>
          <p:nvPr/>
        </p:nvSpPr>
        <p:spPr>
          <a:xfrm>
            <a:off x="3324459" y="2226297"/>
            <a:ext cx="38246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6C78B9"/>
                </a:solidFill>
                <a:latin typeface="Century Gothic" panose="020B0502020202020204" pitchFamily="34" charset="0"/>
              </a:rPr>
              <a:t>ЗАБРУДНЮЮЧИХ РЕЧОВИН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3FEFCA57-02EC-4D63-8D1B-B75A6423B63F}"/>
              </a:ext>
            </a:extLst>
          </p:cNvPr>
          <p:cNvCxnSpPr>
            <a:cxnSpLocks/>
          </p:cNvCxnSpPr>
          <p:nvPr/>
        </p:nvCxnSpPr>
        <p:spPr>
          <a:xfrm>
            <a:off x="3004706" y="2051793"/>
            <a:ext cx="0" cy="3174088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EB11A896-ECD2-481F-AC95-0910AAF3F575}"/>
              </a:ext>
            </a:extLst>
          </p:cNvPr>
          <p:cNvSpPr/>
          <p:nvPr/>
        </p:nvSpPr>
        <p:spPr>
          <a:xfrm>
            <a:off x="1500450" y="1936242"/>
            <a:ext cx="1259444" cy="1259444"/>
          </a:xfrm>
          <a:prstGeom prst="ellipse">
            <a:avLst/>
          </a:prstGeom>
          <a:solidFill>
            <a:srgbClr val="6C7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DBB3658-6120-48EC-9495-647EE77C4762}"/>
              </a:ext>
            </a:extLst>
          </p:cNvPr>
          <p:cNvSpPr txBox="1"/>
          <p:nvPr/>
        </p:nvSpPr>
        <p:spPr>
          <a:xfrm>
            <a:off x="3853094" y="3360304"/>
            <a:ext cx="10470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1</a:t>
            </a:r>
            <a:r>
              <a:rPr 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3</a:t>
            </a:r>
            <a:endParaRPr lang="ru-RU" sz="60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A10BEC6-1627-4909-9801-6EFDFF2AEF3E}"/>
              </a:ext>
            </a:extLst>
          </p:cNvPr>
          <p:cNvSpPr txBox="1"/>
          <p:nvPr/>
        </p:nvSpPr>
        <p:spPr>
          <a:xfrm>
            <a:off x="4773774" y="3762956"/>
            <a:ext cx="21996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пріоритетних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3C7A532E-C2BB-45EF-9ED3-001C595DDC50}"/>
              </a:ext>
            </a:extLst>
          </p:cNvPr>
          <p:cNvCxnSpPr>
            <a:cxnSpLocks/>
          </p:cNvCxnSpPr>
          <p:nvPr/>
        </p:nvCxnSpPr>
        <p:spPr>
          <a:xfrm>
            <a:off x="3004706" y="1764632"/>
            <a:ext cx="0" cy="3195533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CB9E59CF-5532-4D72-A890-AB2F8F731DA9}"/>
              </a:ext>
            </a:extLst>
          </p:cNvPr>
          <p:cNvCxnSpPr>
            <a:cxnSpLocks/>
          </p:cNvCxnSpPr>
          <p:nvPr/>
        </p:nvCxnSpPr>
        <p:spPr>
          <a:xfrm>
            <a:off x="846570" y="6370351"/>
            <a:ext cx="7752965" cy="33499"/>
          </a:xfrm>
          <a:prstGeom prst="line">
            <a:avLst/>
          </a:prstGeom>
          <a:ln>
            <a:solidFill>
              <a:srgbClr val="1CB2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Graphic 24" descr="List">
            <a:extLst>
              <a:ext uri="{FF2B5EF4-FFF2-40B4-BE49-F238E27FC236}">
                <a16:creationId xmlns:a16="http://schemas.microsoft.com/office/drawing/2014/main" xmlns="" id="{5988C32C-53B7-4E5F-BE6D-654DC5A178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742844" y="2178636"/>
            <a:ext cx="774657" cy="774657"/>
          </a:xfrm>
          <a:prstGeom prst="rect">
            <a:avLst/>
          </a:prstGeom>
        </p:spPr>
      </p:pic>
      <p:pic>
        <p:nvPicPr>
          <p:cNvPr id="28" name="Graphic 27" descr="Network">
            <a:extLst>
              <a:ext uri="{FF2B5EF4-FFF2-40B4-BE49-F238E27FC236}">
                <a16:creationId xmlns:a16="http://schemas.microsoft.com/office/drawing/2014/main" xmlns="" id="{0D47A5D4-0DC9-457E-9DB8-1EE9E54A870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307781" y="3578697"/>
            <a:ext cx="575711" cy="575711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E491DD3F-4586-4C1C-A4B9-4D02E9B567AE}"/>
              </a:ext>
            </a:extLst>
          </p:cNvPr>
          <p:cNvSpPr txBox="1"/>
          <p:nvPr/>
        </p:nvSpPr>
        <p:spPr>
          <a:xfrm>
            <a:off x="3988558" y="4627273"/>
            <a:ext cx="34236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6C78B9"/>
                </a:solidFill>
                <a:latin typeface="Century Gothic" panose="020B0502020202020204" pitchFamily="34" charset="0"/>
              </a:rPr>
              <a:t>PM2,5 </a:t>
            </a:r>
            <a:endParaRPr lang="en-US" sz="2400" dirty="0">
              <a:solidFill>
                <a:srgbClr val="6C78B9"/>
              </a:solidFill>
              <a:latin typeface="Century Gothic" panose="020B0502020202020204" pitchFamily="34" charset="0"/>
            </a:endParaRPr>
          </a:p>
          <a:p>
            <a:r>
              <a:rPr lang="en-US" sz="2400" b="1" dirty="0">
                <a:solidFill>
                  <a:srgbClr val="6C78B9"/>
                </a:solidFill>
                <a:latin typeface="Century Gothic" panose="020B0502020202020204" pitchFamily="34" charset="0"/>
              </a:rPr>
              <a:t>PM10  O3</a:t>
            </a:r>
            <a:endParaRPr lang="uk-UA" sz="2400" b="1" dirty="0">
              <a:solidFill>
                <a:srgbClr val="6C78B9"/>
              </a:solidFill>
              <a:latin typeface="Century Gothic" panose="020B0502020202020204" pitchFamily="34" charset="0"/>
            </a:endParaRPr>
          </a:p>
          <a:p>
            <a:r>
              <a:rPr lang="uk-UA" sz="2400" dirty="0">
                <a:solidFill>
                  <a:srgbClr val="6C78B9"/>
                </a:solidFill>
                <a:latin typeface="Century Gothic" panose="020B0502020202020204" pitchFamily="34" charset="0"/>
              </a:rPr>
              <a:t>Озон, важкі метали</a:t>
            </a:r>
            <a:endParaRPr lang="en-US" sz="2400" dirty="0">
              <a:solidFill>
                <a:srgbClr val="6C78B9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7C17745-A39C-A446-B9C1-C966EEFCB70C}"/>
              </a:ext>
            </a:extLst>
          </p:cNvPr>
          <p:cNvSpPr txBox="1"/>
          <p:nvPr/>
        </p:nvSpPr>
        <p:spPr>
          <a:xfrm>
            <a:off x="3988558" y="4175368"/>
            <a:ext cx="1850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включаючи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92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 animBg="1"/>
      <p:bldP spid="13" grpId="0"/>
      <p:bldP spid="14" grpId="0"/>
      <p:bldP spid="29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xmlns="" id="{37BF06F0-CA94-415B-B38E-699B6A278C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39" r="13711"/>
          <a:stretch/>
        </p:blipFill>
        <p:spPr bwMode="auto">
          <a:xfrm>
            <a:off x="9209779" y="-27369"/>
            <a:ext cx="3065467" cy="6885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9435B1A-4492-45C6-9348-8DBE6463E8AD}"/>
              </a:ext>
            </a:extLst>
          </p:cNvPr>
          <p:cNvSpPr txBox="1"/>
          <p:nvPr/>
        </p:nvSpPr>
        <p:spPr>
          <a:xfrm>
            <a:off x="1145816" y="231806"/>
            <a:ext cx="3002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1CB2A9"/>
                </a:solidFill>
                <a:latin typeface="Century Gothic" panose="020B0502020202020204" pitchFamily="34" charset="0"/>
              </a:rPr>
              <a:t>КЛЮЧОВІ НОВАЦІЇ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CE4E1AF-14EB-4F55-BCE2-7B455CF290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62" y="208770"/>
            <a:ext cx="514889" cy="507738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BA3F97F9-FCB8-425C-9FE9-4B69189F5681}"/>
              </a:ext>
            </a:extLst>
          </p:cNvPr>
          <p:cNvCxnSpPr>
            <a:cxnSpLocks/>
          </p:cNvCxnSpPr>
          <p:nvPr/>
        </p:nvCxnSpPr>
        <p:spPr>
          <a:xfrm>
            <a:off x="1083093" y="0"/>
            <a:ext cx="0" cy="716508"/>
          </a:xfrm>
          <a:prstGeom prst="line">
            <a:avLst/>
          </a:prstGeom>
          <a:ln w="28575">
            <a:solidFill>
              <a:srgbClr val="1CB2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198072A-23A3-439B-827A-C8331807AC06}"/>
              </a:ext>
            </a:extLst>
          </p:cNvPr>
          <p:cNvSpPr txBox="1"/>
          <p:nvPr/>
        </p:nvSpPr>
        <p:spPr>
          <a:xfrm>
            <a:off x="3289906" y="1764632"/>
            <a:ext cx="4936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Вимоги до якості даних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5B50951-910A-4E81-A252-FC8658B15A7F}"/>
              </a:ext>
            </a:extLst>
          </p:cNvPr>
          <p:cNvSpPr txBox="1"/>
          <p:nvPr/>
        </p:nvSpPr>
        <p:spPr>
          <a:xfrm>
            <a:off x="3324459" y="2226297"/>
            <a:ext cx="38246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6C78B9"/>
                </a:solidFill>
                <a:latin typeface="Century Gothic" panose="020B0502020202020204" pitchFamily="34" charset="0"/>
              </a:rPr>
              <a:t>МОНІТОРИНГУ ПОВІТРЯ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3FEFCA57-02EC-4D63-8D1B-B75A6423B63F}"/>
              </a:ext>
            </a:extLst>
          </p:cNvPr>
          <p:cNvCxnSpPr>
            <a:cxnSpLocks/>
          </p:cNvCxnSpPr>
          <p:nvPr/>
        </p:nvCxnSpPr>
        <p:spPr>
          <a:xfrm>
            <a:off x="3004706" y="2051793"/>
            <a:ext cx="0" cy="3174088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EB11A896-ECD2-481F-AC95-0910AAF3F575}"/>
              </a:ext>
            </a:extLst>
          </p:cNvPr>
          <p:cNvSpPr/>
          <p:nvPr/>
        </p:nvSpPr>
        <p:spPr>
          <a:xfrm>
            <a:off x="1500450" y="1936242"/>
            <a:ext cx="1259444" cy="1259444"/>
          </a:xfrm>
          <a:prstGeom prst="ellipse">
            <a:avLst/>
          </a:prstGeom>
          <a:solidFill>
            <a:srgbClr val="6C7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3C7A532E-C2BB-45EF-9ED3-001C595DDC50}"/>
              </a:ext>
            </a:extLst>
          </p:cNvPr>
          <p:cNvCxnSpPr>
            <a:cxnSpLocks/>
          </p:cNvCxnSpPr>
          <p:nvPr/>
        </p:nvCxnSpPr>
        <p:spPr>
          <a:xfrm>
            <a:off x="3004706" y="1764632"/>
            <a:ext cx="0" cy="3195533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CB9E59CF-5532-4D72-A890-AB2F8F731DA9}"/>
              </a:ext>
            </a:extLst>
          </p:cNvPr>
          <p:cNvCxnSpPr>
            <a:cxnSpLocks/>
          </p:cNvCxnSpPr>
          <p:nvPr/>
        </p:nvCxnSpPr>
        <p:spPr>
          <a:xfrm>
            <a:off x="846570" y="6370351"/>
            <a:ext cx="7752965" cy="33499"/>
          </a:xfrm>
          <a:prstGeom prst="line">
            <a:avLst/>
          </a:prstGeom>
          <a:ln>
            <a:solidFill>
              <a:srgbClr val="1CB2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aphic 23" descr="Contract">
            <a:extLst>
              <a:ext uri="{FF2B5EF4-FFF2-40B4-BE49-F238E27FC236}">
                <a16:creationId xmlns:a16="http://schemas.microsoft.com/office/drawing/2014/main" xmlns="" id="{4FE11A07-C80D-4397-832D-A76CDD11B4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652596" y="2088388"/>
            <a:ext cx="955152" cy="955152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066E9D66-0585-4A77-89DD-0F3938C5AAE6}"/>
              </a:ext>
            </a:extLst>
          </p:cNvPr>
          <p:cNvSpPr txBox="1"/>
          <p:nvPr/>
        </p:nvSpPr>
        <p:spPr>
          <a:xfrm>
            <a:off x="3793243" y="3357616"/>
            <a:ext cx="2091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ЗАЛЕЖАТЬ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616408FE-5E28-49F2-8057-A9492B1E4E45}"/>
              </a:ext>
            </a:extLst>
          </p:cNvPr>
          <p:cNvSpPr txBox="1"/>
          <p:nvPr/>
        </p:nvSpPr>
        <p:spPr>
          <a:xfrm>
            <a:off x="3793243" y="3730811"/>
            <a:ext cx="4282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6C78B9"/>
                </a:solidFill>
                <a:latin typeface="Century Gothic" panose="020B0502020202020204" pitchFamily="34" charset="0"/>
              </a:rPr>
              <a:t>ВІД РЕЖИМУ ОЦІНЮВАННЯ</a:t>
            </a:r>
          </a:p>
        </p:txBody>
      </p:sp>
      <p:pic>
        <p:nvPicPr>
          <p:cNvPr id="30" name="Graphic 29" descr="Gears">
            <a:extLst>
              <a:ext uri="{FF2B5EF4-FFF2-40B4-BE49-F238E27FC236}">
                <a16:creationId xmlns:a16="http://schemas.microsoft.com/office/drawing/2014/main" xmlns="" id="{AEEE8A2A-99AE-4E4E-9841-7F933114D2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286450" y="3499979"/>
            <a:ext cx="611377" cy="611377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B011CE99-D421-47DC-872C-439900772666}"/>
              </a:ext>
            </a:extLst>
          </p:cNvPr>
          <p:cNvSpPr txBox="1"/>
          <p:nvPr/>
        </p:nvSpPr>
        <p:spPr>
          <a:xfrm>
            <a:off x="3819636" y="4342188"/>
            <a:ext cx="3201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УНІФІКОВАНІ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4F9DCB6F-09B5-4D92-A350-D30EA295AA91}"/>
              </a:ext>
            </a:extLst>
          </p:cNvPr>
          <p:cNvSpPr txBox="1"/>
          <p:nvPr/>
        </p:nvSpPr>
        <p:spPr>
          <a:xfrm>
            <a:off x="3819636" y="4694769"/>
            <a:ext cx="3613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6C78B9"/>
                </a:solidFill>
                <a:latin typeface="Century Gothic" panose="020B0502020202020204" pitchFamily="34" charset="0"/>
              </a:rPr>
              <a:t>ДЛЯ ВСІХ СУБ'ЄКТІВ</a:t>
            </a:r>
          </a:p>
        </p:txBody>
      </p:sp>
      <p:pic>
        <p:nvPicPr>
          <p:cNvPr id="33" name="Graphic 32" descr="Checklist">
            <a:extLst>
              <a:ext uri="{FF2B5EF4-FFF2-40B4-BE49-F238E27FC236}">
                <a16:creationId xmlns:a16="http://schemas.microsoft.com/office/drawing/2014/main" xmlns="" id="{7B53E4D1-618C-472C-98E0-061E0BCF64E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355529" y="4412518"/>
            <a:ext cx="495931" cy="495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91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 animBg="1"/>
      <p:bldP spid="26" grpId="0"/>
      <p:bldP spid="27" grpId="0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5ECBA4F-8A1D-482D-827C-72BD9E0E6C73}"/>
              </a:ext>
            </a:extLst>
          </p:cNvPr>
          <p:cNvSpPr txBox="1"/>
          <p:nvPr/>
        </p:nvSpPr>
        <p:spPr>
          <a:xfrm>
            <a:off x="1145816" y="231806"/>
            <a:ext cx="3002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1CB2A9"/>
                </a:solidFill>
                <a:latin typeface="Century Gothic" panose="020B0502020202020204" pitchFamily="34" charset="0"/>
              </a:rPr>
              <a:t>КЛЮЧОВІ НОВАЦІЇ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90562A4-3E4C-4B56-9BAA-0C66D876AA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62" y="208770"/>
            <a:ext cx="514889" cy="50773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56F985F6-BF97-4A17-9A2A-6C524BE73A48}"/>
              </a:ext>
            </a:extLst>
          </p:cNvPr>
          <p:cNvCxnSpPr>
            <a:cxnSpLocks/>
          </p:cNvCxnSpPr>
          <p:nvPr/>
        </p:nvCxnSpPr>
        <p:spPr>
          <a:xfrm>
            <a:off x="1083093" y="0"/>
            <a:ext cx="0" cy="716508"/>
          </a:xfrm>
          <a:prstGeom prst="line">
            <a:avLst/>
          </a:prstGeom>
          <a:ln w="28575">
            <a:solidFill>
              <a:srgbClr val="1CB2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xmlns="" id="{242695D8-EEE1-4C5E-AE3C-8FD6197C546C}"/>
              </a:ext>
            </a:extLst>
          </p:cNvPr>
          <p:cNvSpPr/>
          <p:nvPr/>
        </p:nvSpPr>
        <p:spPr>
          <a:xfrm>
            <a:off x="5698653" y="1090362"/>
            <a:ext cx="821726" cy="821724"/>
          </a:xfrm>
          <a:prstGeom prst="ellipse">
            <a:avLst/>
          </a:prstGeom>
          <a:solidFill>
            <a:srgbClr val="6C7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4B55C9D-3DC9-4BA2-9D30-703EBD3891EA}"/>
              </a:ext>
            </a:extLst>
          </p:cNvPr>
          <p:cNvCxnSpPr>
            <a:cxnSpLocks/>
          </p:cNvCxnSpPr>
          <p:nvPr/>
        </p:nvCxnSpPr>
        <p:spPr>
          <a:xfrm>
            <a:off x="5244784" y="2015544"/>
            <a:ext cx="1729464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641807-DB98-4C01-9B9D-A8B682F215BA}"/>
              </a:ext>
            </a:extLst>
          </p:cNvPr>
          <p:cNvSpPr txBox="1"/>
          <p:nvPr/>
        </p:nvSpPr>
        <p:spPr>
          <a:xfrm>
            <a:off x="4194860" y="2117730"/>
            <a:ext cx="39424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6C78B9"/>
                </a:solidFill>
                <a:latin typeface="Century Gothic" panose="020B0502020202020204" pitchFamily="34" charset="0"/>
              </a:rPr>
              <a:t>ОРГАНИ УПРАВЛІННЯ ЯКІСТЮ ПОВІТРЯ</a:t>
            </a:r>
          </a:p>
        </p:txBody>
      </p:sp>
      <p:pic>
        <p:nvPicPr>
          <p:cNvPr id="10" name="Graphic 9" descr="Court">
            <a:extLst>
              <a:ext uri="{FF2B5EF4-FFF2-40B4-BE49-F238E27FC236}">
                <a16:creationId xmlns:a16="http://schemas.microsoft.com/office/drawing/2014/main" xmlns="" id="{A91A65FA-841D-4341-B021-08780293F2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838982" y="1246274"/>
            <a:ext cx="541068" cy="47497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CC6B59D-F274-4D5B-810E-4BD2D19027CA}"/>
              </a:ext>
            </a:extLst>
          </p:cNvPr>
          <p:cNvSpPr txBox="1"/>
          <p:nvPr/>
        </p:nvSpPr>
        <p:spPr>
          <a:xfrm>
            <a:off x="1933871" y="4137596"/>
            <a:ext cx="20132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entury Gothic" panose="020B0502020202020204" pitchFamily="34" charset="0"/>
              </a:rPr>
              <a:t>створюються в кожній зоні та агломерації</a:t>
            </a:r>
          </a:p>
        </p:txBody>
      </p:sp>
      <p:pic>
        <p:nvPicPr>
          <p:cNvPr id="12" name="Graphic 11" descr="Map with pin">
            <a:extLst>
              <a:ext uri="{FF2B5EF4-FFF2-40B4-BE49-F238E27FC236}">
                <a16:creationId xmlns:a16="http://schemas.microsoft.com/office/drawing/2014/main" xmlns="" id="{822A3A2D-98C2-420C-8FDB-CA8209C1F1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613235" y="3483059"/>
            <a:ext cx="654537" cy="65453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861F3AD-EBA4-4A75-8CAA-A92B38E24BCA}"/>
              </a:ext>
            </a:extLst>
          </p:cNvPr>
          <p:cNvSpPr txBox="1"/>
          <p:nvPr/>
        </p:nvSpPr>
        <p:spPr>
          <a:xfrm>
            <a:off x="5181810" y="4740053"/>
            <a:ext cx="20132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координують здійснення моніторингу на відповідній території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A64C86C-4008-43AB-9005-7156078F1007}"/>
              </a:ext>
            </a:extLst>
          </p:cNvPr>
          <p:cNvSpPr txBox="1"/>
          <p:nvPr/>
        </p:nvSpPr>
        <p:spPr>
          <a:xfrm>
            <a:off x="8405655" y="3971411"/>
            <a:ext cx="18544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забезпечують управління якістю повітря</a:t>
            </a:r>
          </a:p>
        </p:txBody>
      </p:sp>
      <p:pic>
        <p:nvPicPr>
          <p:cNvPr id="15" name="Graphic 14" descr="Network">
            <a:extLst>
              <a:ext uri="{FF2B5EF4-FFF2-40B4-BE49-F238E27FC236}">
                <a16:creationId xmlns:a16="http://schemas.microsoft.com/office/drawing/2014/main" xmlns="" id="{86E94B57-7938-4012-92EC-50110B8A008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5917174" y="4197515"/>
            <a:ext cx="542538" cy="542538"/>
          </a:xfrm>
          <a:prstGeom prst="rect">
            <a:avLst/>
          </a:prstGeom>
        </p:spPr>
      </p:pic>
      <p:pic>
        <p:nvPicPr>
          <p:cNvPr id="16" name="Graphic 15" descr="Checklist">
            <a:extLst>
              <a:ext uri="{FF2B5EF4-FFF2-40B4-BE49-F238E27FC236}">
                <a16:creationId xmlns:a16="http://schemas.microsoft.com/office/drawing/2014/main" xmlns="" id="{CD0B7095-B82C-4CA4-A9E3-6B710C81130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9117627" y="3499303"/>
            <a:ext cx="472108" cy="47210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8A90C024-10C0-406B-95C8-62BE17E79B6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486" y="2687179"/>
            <a:ext cx="1066800" cy="106984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A4727BDD-00E9-4349-B033-120D25F2984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86928" y="2740479"/>
            <a:ext cx="1066800" cy="106984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5C763C20-DC7B-469E-8A94-2894BF0C7C31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6" t="11624" r="1"/>
          <a:stretch/>
        </p:blipFill>
        <p:spPr>
          <a:xfrm>
            <a:off x="6124048" y="3079451"/>
            <a:ext cx="137303" cy="1069848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4E24BB6A-3723-458A-8336-86078F020226}"/>
              </a:ext>
            </a:extLst>
          </p:cNvPr>
          <p:cNvCxnSpPr>
            <a:cxnSpLocks/>
          </p:cNvCxnSpPr>
          <p:nvPr/>
        </p:nvCxnSpPr>
        <p:spPr>
          <a:xfrm>
            <a:off x="2219518" y="6370351"/>
            <a:ext cx="7752965" cy="33499"/>
          </a:xfrm>
          <a:prstGeom prst="line">
            <a:avLst/>
          </a:prstGeom>
          <a:ln>
            <a:solidFill>
              <a:srgbClr val="1CB2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3135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1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5ECBA4F-8A1D-482D-827C-72BD9E0E6C73}"/>
              </a:ext>
            </a:extLst>
          </p:cNvPr>
          <p:cNvSpPr txBox="1"/>
          <p:nvPr/>
        </p:nvSpPr>
        <p:spPr>
          <a:xfrm>
            <a:off x="1145816" y="231806"/>
            <a:ext cx="3002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1CB2A9"/>
                </a:solidFill>
                <a:latin typeface="Century Gothic" panose="020B0502020202020204" pitchFamily="34" charset="0"/>
              </a:rPr>
              <a:t>КЛЮЧОВІ НОВАЦІЇ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90562A4-3E4C-4B56-9BAA-0C66D876AA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62" y="208770"/>
            <a:ext cx="514889" cy="50773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56F985F6-BF97-4A17-9A2A-6C524BE73A48}"/>
              </a:ext>
            </a:extLst>
          </p:cNvPr>
          <p:cNvCxnSpPr>
            <a:cxnSpLocks/>
          </p:cNvCxnSpPr>
          <p:nvPr/>
        </p:nvCxnSpPr>
        <p:spPr>
          <a:xfrm>
            <a:off x="1083093" y="0"/>
            <a:ext cx="0" cy="716508"/>
          </a:xfrm>
          <a:prstGeom prst="line">
            <a:avLst/>
          </a:prstGeom>
          <a:ln w="28575">
            <a:solidFill>
              <a:srgbClr val="1CB2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xmlns="" id="{242695D8-EEE1-4C5E-AE3C-8FD6197C546C}"/>
              </a:ext>
            </a:extLst>
          </p:cNvPr>
          <p:cNvSpPr/>
          <p:nvPr/>
        </p:nvSpPr>
        <p:spPr>
          <a:xfrm>
            <a:off x="5538591" y="1614759"/>
            <a:ext cx="821726" cy="821724"/>
          </a:xfrm>
          <a:prstGeom prst="ellipse">
            <a:avLst/>
          </a:prstGeom>
          <a:solidFill>
            <a:srgbClr val="6C7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4B55C9D-3DC9-4BA2-9D30-703EBD3891EA}"/>
              </a:ext>
            </a:extLst>
          </p:cNvPr>
          <p:cNvCxnSpPr>
            <a:cxnSpLocks/>
          </p:cNvCxnSpPr>
          <p:nvPr/>
        </p:nvCxnSpPr>
        <p:spPr>
          <a:xfrm>
            <a:off x="5084722" y="2539941"/>
            <a:ext cx="1729464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641807-DB98-4C01-9B9D-A8B682F215BA}"/>
              </a:ext>
            </a:extLst>
          </p:cNvPr>
          <p:cNvSpPr txBox="1"/>
          <p:nvPr/>
        </p:nvSpPr>
        <p:spPr>
          <a:xfrm>
            <a:off x="3787075" y="2560393"/>
            <a:ext cx="46178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6C78B9"/>
                </a:solidFill>
                <a:latin typeface="Century Gothic" panose="020B0502020202020204" pitchFamily="34" charset="0"/>
              </a:rPr>
              <a:t>СТВОРЕННЯ ІНФОРМАЦІЙНО-АНАЛІТИЧНОЇ СИСТЕМИ</a:t>
            </a:r>
            <a:endParaRPr lang="ru-RU" sz="2400" b="1" dirty="0">
              <a:solidFill>
                <a:srgbClr val="6C78B9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EBD4F36C-8E3C-4C05-904C-0CC78DC4041C}"/>
              </a:ext>
            </a:extLst>
          </p:cNvPr>
          <p:cNvGrpSpPr/>
          <p:nvPr/>
        </p:nvGrpSpPr>
        <p:grpSpPr>
          <a:xfrm>
            <a:off x="2724517" y="3211576"/>
            <a:ext cx="6515440" cy="1069848"/>
            <a:chOff x="3066880" y="2779776"/>
            <a:chExt cx="6515440" cy="1069848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8A90C024-10C0-406B-95C8-62BE17E79B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6880" y="2779776"/>
              <a:ext cx="1066800" cy="1069848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A4727BDD-00E9-4349-B033-120D25F298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515520" y="2779776"/>
              <a:ext cx="1066800" cy="1069848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925C3AB4-4C0F-4232-A2C9-1D42B8045B1E}"/>
              </a:ext>
            </a:extLst>
          </p:cNvPr>
          <p:cNvSpPr txBox="1"/>
          <p:nvPr/>
        </p:nvSpPr>
        <p:spPr>
          <a:xfrm>
            <a:off x="1145684" y="4421601"/>
            <a:ext cx="23732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entury Gothic" panose="020B0502020202020204" pitchFamily="34" charset="0"/>
              </a:rPr>
              <a:t>функціонування забезпечують органи управління якістю повітря та Мінприроди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83E812F6-92BB-4372-A0D4-D809883E6A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655" y="3739917"/>
            <a:ext cx="531313" cy="68168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54B5839A-15B1-4252-8211-176D64E4CB25}"/>
              </a:ext>
            </a:extLst>
          </p:cNvPr>
          <p:cNvSpPr txBox="1"/>
          <p:nvPr/>
        </p:nvSpPr>
        <p:spPr>
          <a:xfrm>
            <a:off x="8844438" y="4475394"/>
            <a:ext cx="16997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entury Gothic" panose="020B0502020202020204" pitchFamily="34" charset="0"/>
              </a:rPr>
              <a:t>всі суб'єкти моніторингу матимуть ﻿доступ</a:t>
            </a:r>
          </a:p>
        </p:txBody>
      </p:sp>
      <p:pic>
        <p:nvPicPr>
          <p:cNvPr id="27" name="Graphic 26" descr="Cloud Computing">
            <a:extLst>
              <a:ext uri="{FF2B5EF4-FFF2-40B4-BE49-F238E27FC236}">
                <a16:creationId xmlns:a16="http://schemas.microsoft.com/office/drawing/2014/main" xmlns="" id="{D9EA2FE0-D0FE-4660-B907-FD2471750F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9367813" y="3822370"/>
            <a:ext cx="653024" cy="653024"/>
          </a:xfrm>
          <a:prstGeom prst="rect">
            <a:avLst/>
          </a:prstGeom>
        </p:spPr>
      </p:pic>
      <p:pic>
        <p:nvPicPr>
          <p:cNvPr id="28" name="Graphic 27" descr="Laptop">
            <a:extLst>
              <a:ext uri="{FF2B5EF4-FFF2-40B4-BE49-F238E27FC236}">
                <a16:creationId xmlns:a16="http://schemas.microsoft.com/office/drawing/2014/main" xmlns="" id="{AAD840D1-ADAA-4EB7-A3DC-89067376277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5647324" y="1723491"/>
            <a:ext cx="604260" cy="604260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0CF34308-9273-4FDB-B6D6-FF64C9811B88}"/>
              </a:ext>
            </a:extLst>
          </p:cNvPr>
          <p:cNvCxnSpPr>
            <a:cxnSpLocks/>
          </p:cNvCxnSpPr>
          <p:nvPr/>
        </p:nvCxnSpPr>
        <p:spPr>
          <a:xfrm>
            <a:off x="2219518" y="6370351"/>
            <a:ext cx="7752965" cy="33499"/>
          </a:xfrm>
          <a:prstGeom prst="line">
            <a:avLst/>
          </a:prstGeom>
          <a:ln>
            <a:solidFill>
              <a:srgbClr val="1CB2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44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24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258953A-4B45-4F88-AA7E-D26D8C16BBC7}"/>
              </a:ext>
            </a:extLst>
          </p:cNvPr>
          <p:cNvSpPr txBox="1"/>
          <p:nvPr/>
        </p:nvSpPr>
        <p:spPr>
          <a:xfrm>
            <a:off x="1145816" y="231806"/>
            <a:ext cx="3002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1CB2A9"/>
                </a:solidFill>
                <a:latin typeface="Century Gothic" panose="020B0502020202020204" pitchFamily="34" charset="0"/>
              </a:rPr>
              <a:t>КЛЮЧОВІ НОВАЦІЇ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1EA2B3F-02CC-4175-A8D0-B5573707E9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62" y="208770"/>
            <a:ext cx="514889" cy="50773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F5DD0E05-2BF6-4E7D-ADDF-D0127CC6892C}"/>
              </a:ext>
            </a:extLst>
          </p:cNvPr>
          <p:cNvCxnSpPr>
            <a:cxnSpLocks/>
          </p:cNvCxnSpPr>
          <p:nvPr/>
        </p:nvCxnSpPr>
        <p:spPr>
          <a:xfrm>
            <a:off x="1083093" y="0"/>
            <a:ext cx="0" cy="716508"/>
          </a:xfrm>
          <a:prstGeom prst="line">
            <a:avLst/>
          </a:prstGeom>
          <a:ln w="28575">
            <a:solidFill>
              <a:srgbClr val="1CB2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xmlns="" id="{DC0152C4-5D30-4E6B-AA67-152EF86C0DB6}"/>
              </a:ext>
            </a:extLst>
          </p:cNvPr>
          <p:cNvSpPr/>
          <p:nvPr/>
        </p:nvSpPr>
        <p:spPr>
          <a:xfrm>
            <a:off x="5628546" y="1090362"/>
            <a:ext cx="821726" cy="821724"/>
          </a:xfrm>
          <a:prstGeom prst="ellipse">
            <a:avLst/>
          </a:prstGeom>
          <a:solidFill>
            <a:srgbClr val="6C7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0D41CADD-BE1D-4071-A53A-B46A8C5B3CF2}"/>
              </a:ext>
            </a:extLst>
          </p:cNvPr>
          <p:cNvCxnSpPr>
            <a:cxnSpLocks/>
          </p:cNvCxnSpPr>
          <p:nvPr/>
        </p:nvCxnSpPr>
        <p:spPr>
          <a:xfrm>
            <a:off x="5174677" y="2015544"/>
            <a:ext cx="1729464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68DC9F1-B163-4E54-804B-BE571FFEB0FC}"/>
              </a:ext>
            </a:extLst>
          </p:cNvPr>
          <p:cNvSpPr txBox="1"/>
          <p:nvPr/>
        </p:nvSpPr>
        <p:spPr>
          <a:xfrm>
            <a:off x="4124753" y="2117730"/>
            <a:ext cx="39424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6C78B9"/>
                </a:solidFill>
                <a:latin typeface="Century Gothic" panose="020B0502020202020204" pitchFamily="34" charset="0"/>
              </a:rPr>
              <a:t>СИСТЕМАТИЧНЕ ІНФОРМУВАННЯ</a:t>
            </a:r>
          </a:p>
          <a:p>
            <a:pPr algn="ctr"/>
            <a:r>
              <a:rPr lang="ru-RU" sz="2800" b="1" dirty="0">
                <a:solidFill>
                  <a:srgbClr val="6C78B9"/>
                </a:solidFill>
                <a:latin typeface="Century Gothic" panose="020B0502020202020204" pitchFamily="34" charset="0"/>
              </a:rPr>
              <a:t>НАСЕЛЕННЯ </a:t>
            </a:r>
          </a:p>
          <a:p>
            <a:pPr algn="ctr"/>
            <a:endParaRPr lang="ru-RU" sz="2800" b="1" dirty="0">
              <a:solidFill>
                <a:srgbClr val="6C78B9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5E73472A-F9A1-4BF3-B841-1B5A0DBF19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379" y="2687179"/>
            <a:ext cx="1066800" cy="106984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6114B41D-90C8-45FB-9F95-0E7D5652EA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16821" y="2740479"/>
            <a:ext cx="1066800" cy="106984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1D5AFE46-53FC-4939-AFBE-15D6683797C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671" t="45931" b="1"/>
          <a:stretch/>
        </p:blipFill>
        <p:spPr>
          <a:xfrm>
            <a:off x="5951997" y="3494761"/>
            <a:ext cx="239247" cy="654537"/>
          </a:xfrm>
          <a:prstGeom prst="rect">
            <a:avLst/>
          </a:prstGeom>
        </p:spPr>
      </p:pic>
      <p:pic>
        <p:nvPicPr>
          <p:cNvPr id="25" name="Graphic 24" descr="Team">
            <a:extLst>
              <a:ext uri="{FF2B5EF4-FFF2-40B4-BE49-F238E27FC236}">
                <a16:creationId xmlns:a16="http://schemas.microsoft.com/office/drawing/2014/main" xmlns="" id="{255BA237-14BD-4E57-B4A5-C38F7BAAF6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726878" y="1188693"/>
            <a:ext cx="625061" cy="62506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C22A9619-7F76-4F93-A606-C16D7144F7FD}"/>
              </a:ext>
            </a:extLst>
          </p:cNvPr>
          <p:cNvSpPr txBox="1"/>
          <p:nvPr/>
        </p:nvSpPr>
        <p:spPr>
          <a:xfrm>
            <a:off x="1906672" y="4149298"/>
            <a:ext cx="21693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>
                <a:latin typeface="Century Gothic" panose="020B0502020202020204" pitchFamily="34" charset="0"/>
              </a:rPr>
              <a:t>щоденне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інформування</a:t>
            </a:r>
            <a:r>
              <a:rPr lang="ru-RU" dirty="0">
                <a:latin typeface="Century Gothic" panose="020B0502020202020204" pitchFamily="34" charset="0"/>
              </a:rPr>
              <a:t> про концентрації</a:t>
            </a:r>
          </a:p>
        </p:txBody>
      </p:sp>
      <p:pic>
        <p:nvPicPr>
          <p:cNvPr id="27" name="Graphic 26" descr="Information">
            <a:extLst>
              <a:ext uri="{FF2B5EF4-FFF2-40B4-BE49-F238E27FC236}">
                <a16:creationId xmlns:a16="http://schemas.microsoft.com/office/drawing/2014/main" xmlns="" id="{1537D896-CE11-40AE-8054-6619E796241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526922" y="3504857"/>
            <a:ext cx="626511" cy="626511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148141EF-A39D-4BDA-802B-94A2C087FC0A}"/>
              </a:ext>
            </a:extLst>
          </p:cNvPr>
          <p:cNvSpPr txBox="1"/>
          <p:nvPr/>
        </p:nvSpPr>
        <p:spPr>
          <a:xfrm>
            <a:off x="4828790" y="4711804"/>
            <a:ext cx="25234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entury Gothic" panose="020B0502020202020204" pitchFamily="34" charset="0"/>
              </a:rPr>
              <a:t>невідкладне інформування у разі перевищення інформаційного порогу</a:t>
            </a:r>
          </a:p>
        </p:txBody>
      </p:sp>
      <p:pic>
        <p:nvPicPr>
          <p:cNvPr id="29" name="Graphic 28" descr="Siren">
            <a:extLst>
              <a:ext uri="{FF2B5EF4-FFF2-40B4-BE49-F238E27FC236}">
                <a16:creationId xmlns:a16="http://schemas.microsoft.com/office/drawing/2014/main" xmlns="" id="{C221BDEB-7C1A-41C6-845D-FC25314980E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5774292" y="4154806"/>
            <a:ext cx="594656" cy="594656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3C641B2C-7C1B-4220-9193-4FCAB045BD32}"/>
              </a:ext>
            </a:extLst>
          </p:cNvPr>
          <p:cNvSpPr txBox="1"/>
          <p:nvPr/>
        </p:nvSpPr>
        <p:spPr>
          <a:xfrm>
            <a:off x="8196192" y="4131368"/>
            <a:ext cx="23426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entury Gothic" panose="020B0502020202020204" pitchFamily="34" charset="0"/>
              </a:rPr>
              <a:t>аналітичні дані про якість повітря та прогноз його стану</a:t>
            </a:r>
          </a:p>
        </p:txBody>
      </p:sp>
      <p:pic>
        <p:nvPicPr>
          <p:cNvPr id="31" name="Graphic 30" descr="Downward trend">
            <a:extLst>
              <a:ext uri="{FF2B5EF4-FFF2-40B4-BE49-F238E27FC236}">
                <a16:creationId xmlns:a16="http://schemas.microsoft.com/office/drawing/2014/main" xmlns="" id="{9D2E862D-4A4B-461A-A87A-2F0182F8251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9074267" y="3542671"/>
            <a:ext cx="550881" cy="550881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FE0F28DA-7132-48C5-BA20-5C5241A2E78B}"/>
              </a:ext>
            </a:extLst>
          </p:cNvPr>
          <p:cNvCxnSpPr>
            <a:cxnSpLocks/>
          </p:cNvCxnSpPr>
          <p:nvPr/>
        </p:nvCxnSpPr>
        <p:spPr>
          <a:xfrm>
            <a:off x="2219518" y="6370351"/>
            <a:ext cx="7752965" cy="33499"/>
          </a:xfrm>
          <a:prstGeom prst="line">
            <a:avLst/>
          </a:prstGeom>
          <a:ln>
            <a:solidFill>
              <a:srgbClr val="1CB2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7004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26" grpId="0"/>
      <p:bldP spid="28" grpId="0"/>
      <p:bldP spid="3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8FAB07AE9BC014090D4BD81B2B8BF03" ma:contentTypeVersion="0" ma:contentTypeDescription="Створення нового документа." ma:contentTypeScope="" ma:versionID="34a3480b3c3e39a2702aa7548b8a5f0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ffdeeba82958b12d33e6bb391080f2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вмісту"/>
        <xsd:element ref="dc:title" minOccurs="0" maxOccurs="1" ma:index="4" ma:displayName="Заголовок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DAEF92C-586A-4A3B-A4A5-CA08C373FC7A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7F7E09F1-A022-401C-B380-A51F722CFEE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DD447D4-5C31-458B-84C1-01B0384B7B3D}"/>
</file>

<file path=docProps/app.xml><?xml version="1.0" encoding="utf-8"?>
<Properties xmlns="http://schemas.openxmlformats.org/officeDocument/2006/extended-properties" xmlns:vt="http://schemas.openxmlformats.org/officeDocument/2006/docPropsVTypes">
  <TotalTime>727</TotalTime>
  <Words>271</Words>
  <Application>Microsoft Office PowerPoint</Application>
  <PresentationFormat>Широкоэкранный</PresentationFormat>
  <Paragraphs>93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Century Gothic</vt:lpstr>
      <vt:lpstr>Office Theme</vt:lpstr>
      <vt:lpstr>РЕФОРМА МОНІТОРИНГУ ТА УПРАВЛІННЯ ЯКІСТЮ ПОВІТРЯ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Tetiana Dubovyk</dc:creator>
  <cp:lastModifiedBy>Любич Тетяна Валеріївна</cp:lastModifiedBy>
  <cp:revision>43</cp:revision>
  <dcterms:created xsi:type="dcterms:W3CDTF">2019-03-18T10:37:55Z</dcterms:created>
  <dcterms:modified xsi:type="dcterms:W3CDTF">2021-06-17T08:28:08Z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0x01010018FAB07AE9BC014090D4BD81B2B8BF03</vt:lpwstr>
  </property>
</Properties>
</file>